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60" r:id="rId4"/>
    <p:sldId id="265" r:id="rId5"/>
    <p:sldId id="269" r:id="rId6"/>
    <p:sldId id="270" r:id="rId7"/>
    <p:sldId id="271" r:id="rId8"/>
    <p:sldId id="261" r:id="rId9"/>
    <p:sldId id="272" r:id="rId10"/>
    <p:sldId id="274" r:id="rId11"/>
    <p:sldId id="275" r:id="rId12"/>
    <p:sldId id="276" r:id="rId13"/>
    <p:sldId id="273" r:id="rId14"/>
    <p:sldId id="266" r:id="rId15"/>
    <p:sldId id="277" r:id="rId16"/>
    <p:sldId id="278" r:id="rId17"/>
    <p:sldId id="264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994" autoAdjust="0"/>
    <p:restoredTop sz="94660"/>
  </p:normalViewPr>
  <p:slideViewPr>
    <p:cSldViewPr snapToGrid="0">
      <p:cViewPr varScale="1">
        <p:scale>
          <a:sx n="70" d="100"/>
          <a:sy n="70" d="100"/>
        </p:scale>
        <p:origin x="-744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D9145C-331B-4BCB-ADD0-95EBB26F5857}" type="datetimeFigureOut">
              <a:rPr lang="en-US" smtClean="0"/>
              <a:pPr/>
              <a:t>2/24/2020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86DC7-8DFF-4A47-988D-D71C57DA90E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686DC7-8DFF-4A47-988D-D71C57DA90E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158609C6-9345-45D7-A54E-C0546B1C4196}" type="datetime1">
              <a:rPr lang="en-US" smtClean="0"/>
              <a:pPr/>
              <a:t>2/24/2020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zh-CN" altLang="en-US" dirty="0" smtClean="0"/>
              <a:t>国务院联防联控机制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E1961FAD-C14D-4EF9-9D90-69C5C1F921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495A0-3F68-4D21-A1E0-C7C583E661B7}" type="datetime1">
              <a:rPr lang="en-US" smtClean="0"/>
              <a:pPr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8C1F9-1432-464F-91EB-B5354E489FD0}" type="datetime1">
              <a:rPr lang="en-US" smtClean="0"/>
              <a:pPr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pPr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543CE-98D9-4F3F-ACED-F1BC00D16C77}" type="datetime1">
              <a:rPr lang="en-US" smtClean="0"/>
              <a:pPr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FE68A-112D-4ECA-AE1F-FAE052DF671E}" type="datetime1">
              <a:rPr lang="en-US" smtClean="0"/>
              <a:pPr/>
              <a:t>2/24/2020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C0FD8-484B-46F0-929C-F527228B1A58}" type="datetime1">
              <a:rPr lang="en-US" smtClean="0"/>
              <a:pPr/>
              <a:t>2/24/2020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CD942-EEC6-40D5-8EF8-E7CED594E622}" type="datetime1">
              <a:rPr lang="en-US" smtClean="0"/>
              <a:pPr/>
              <a:t>2/24/2020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52C9F-6A15-4575-8DCD-DBC74BF602D1}" type="datetime1">
              <a:rPr lang="en-US" smtClean="0"/>
              <a:pPr/>
              <a:t>2/24/2020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0072F-A630-4581-9EB1-1BFB2FC96F31}" type="datetime1">
              <a:rPr lang="en-US" smtClean="0"/>
              <a:pPr/>
              <a:t>2/24/2020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26A9F-6061-4015-9205-4D184B0BEEA9}" type="datetime1">
              <a:rPr lang="en-US" smtClean="0"/>
              <a:pPr/>
              <a:t>2/24/2020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47083782-17C5-4A67-829F-C080A90F0FB4}" type="datetime1">
              <a:rPr lang="en-US" smtClean="0"/>
              <a:pPr/>
              <a:t>2/24/2020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zh-CN" altLang="en-US" dirty="0" smtClean="0"/>
              <a:t>国务院联防联控机制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E1961FAD-C14D-4EF9-9D90-69C5C1F921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b="1" dirty="0" smtClean="0"/>
              <a:t>人员健康管理技术方案</a:t>
            </a:r>
            <a:r>
              <a:rPr lang="zh-CN" altLang="en-US" dirty="0" smtClean="0"/>
              <a:t/>
            </a:r>
            <a:br>
              <a:rPr lang="zh-CN" altLang="en-US" dirty="0" smtClean="0"/>
            </a:br>
            <a:endParaRPr 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zh-CN" dirty="0" smtClean="0"/>
          </a:p>
          <a:p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国务院联防联控机制</a:t>
            </a:r>
            <a:endParaRPr lang="en-US" altLang="zh-CN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2020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XX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XX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</a:t>
            </a:r>
            <a:endParaRPr lang="en-US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F44E0-E79A-492D-A8BD-F63CDA2ECB3B}" type="datetime1">
              <a:rPr lang="en-US" smtClean="0"/>
              <a:pPr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28645"/>
            <a:ext cx="10515600" cy="1325563"/>
          </a:xfrm>
        </p:spPr>
        <p:txBody>
          <a:bodyPr/>
          <a:lstStyle/>
          <a:p>
            <a:pPr algn="ctr"/>
            <a:r>
              <a:rPr lang="zh-CN" altLang="en-US" b="1" dirty="0" smtClean="0">
                <a:latin typeface="黑体" pitchFamily="49" charset="-122"/>
                <a:ea typeface="黑体" pitchFamily="49" charset="-122"/>
              </a:rPr>
              <a:t>（一）高风险人员</a:t>
            </a:r>
            <a:endParaRPr lang="zh-CN" altLang="en-US" b="1" dirty="0">
              <a:latin typeface="黑体" pitchFamily="49" charset="-122"/>
              <a:ea typeface="黑体" pitchFamily="49" charset="-122"/>
            </a:endParaRPr>
          </a:p>
        </p:txBody>
      </p:sp>
      <p:graphicFrame>
        <p:nvGraphicFramePr>
          <p:cNvPr id="7" name="内容占位符 6"/>
          <p:cNvGraphicFramePr>
            <a:graphicFrameLocks noGrp="1"/>
          </p:cNvGraphicFramePr>
          <p:nvPr>
            <p:ph idx="1"/>
          </p:nvPr>
        </p:nvGraphicFramePr>
        <p:xfrm>
          <a:off x="655093" y="1501256"/>
          <a:ext cx="10877266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6352"/>
                <a:gridCol w="3571639"/>
                <a:gridCol w="3909275"/>
              </a:tblGrid>
              <a:tr h="52838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zh-CN" altLang="en-US" sz="2000" b="1" dirty="0" smtClean="0">
                          <a:solidFill>
                            <a:schemeClr val="bg1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人员分类</a:t>
                      </a:r>
                      <a:endParaRPr lang="zh-CN" altLang="en-US" sz="2000" b="1" dirty="0">
                        <a:solidFill>
                          <a:schemeClr val="bg1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zh-CN" altLang="en-US" sz="2000" b="1" kern="1200" dirty="0" smtClean="0">
                          <a:solidFill>
                            <a:schemeClr val="bg1"/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采取措施</a:t>
                      </a:r>
                      <a:endParaRPr lang="zh-CN" altLang="en-US" sz="2000" b="1" dirty="0">
                        <a:solidFill>
                          <a:schemeClr val="bg1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zh-CN" altLang="en-US" sz="2000" b="1" dirty="0" smtClean="0">
                          <a:solidFill>
                            <a:schemeClr val="bg1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管理要求</a:t>
                      </a:r>
                      <a:endParaRPr lang="zh-CN" altLang="en-US" sz="2000" b="1" dirty="0">
                        <a:solidFill>
                          <a:schemeClr val="bg1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/>
                </a:tc>
              </a:tr>
              <a:tr h="54311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zh-CN" altLang="en-US" sz="2000" b="0" kern="1200" dirty="0" smtClean="0">
                          <a:solidFill>
                            <a:schemeClr val="tx1"/>
                          </a:solidFill>
                          <a:latin typeface="楷体" pitchFamily="49" charset="-122"/>
                          <a:ea typeface="楷体" pitchFamily="49" charset="-122"/>
                          <a:cs typeface="+mn-cs"/>
                        </a:rPr>
                        <a:t>来自疫情特别严重的湖北省</a:t>
                      </a:r>
                      <a:endParaRPr lang="zh-CN" altLang="en-US" sz="2000" b="0" dirty="0">
                        <a:solidFill>
                          <a:schemeClr val="tx1"/>
                        </a:solidFill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zh-CN" altLang="en-US" sz="2000" b="0" kern="1200" dirty="0" smtClean="0">
                          <a:solidFill>
                            <a:schemeClr val="tx1"/>
                          </a:solidFill>
                          <a:latin typeface="楷体" pitchFamily="49" charset="-122"/>
                          <a:ea typeface="楷体" pitchFamily="49" charset="-122"/>
                          <a:cs typeface="+mn-cs"/>
                        </a:rPr>
                        <a:t>集中隔离</a:t>
                      </a:r>
                      <a:endParaRPr lang="zh-CN" altLang="en-US" sz="2000" b="0" dirty="0">
                        <a:solidFill>
                          <a:schemeClr val="tx1"/>
                        </a:solidFill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b="0" kern="1200" dirty="0" smtClean="0">
                          <a:solidFill>
                            <a:schemeClr val="tx1"/>
                          </a:solidFill>
                          <a:latin typeface="楷体" pitchFamily="49" charset="-122"/>
                          <a:ea typeface="楷体" pitchFamily="49" charset="-122"/>
                          <a:cs typeface="+mn-cs"/>
                        </a:rPr>
                        <a:t>自到达目的地医学观察</a:t>
                      </a:r>
                      <a:r>
                        <a:rPr lang="en-US" sz="2000" b="0" kern="1200" dirty="0" smtClean="0">
                          <a:solidFill>
                            <a:schemeClr val="tx1"/>
                          </a:solidFill>
                          <a:latin typeface="楷体" pitchFamily="49" charset="-122"/>
                          <a:ea typeface="楷体" pitchFamily="49" charset="-122"/>
                          <a:cs typeface="+mn-cs"/>
                        </a:rPr>
                        <a:t>14</a:t>
                      </a:r>
                      <a:r>
                        <a:rPr lang="zh-CN" altLang="en-US" sz="2000" b="0" kern="1200" dirty="0" smtClean="0">
                          <a:solidFill>
                            <a:schemeClr val="tx1"/>
                          </a:solidFill>
                          <a:latin typeface="楷体" pitchFamily="49" charset="-122"/>
                          <a:ea typeface="楷体" pitchFamily="49" charset="-122"/>
                          <a:cs typeface="+mn-cs"/>
                        </a:rPr>
                        <a:t>天</a:t>
                      </a:r>
                      <a:endParaRPr lang="zh-CN" altLang="en-US" sz="2000" b="0" dirty="0">
                        <a:solidFill>
                          <a:schemeClr val="tx1"/>
                        </a:solidFill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</a:tr>
              <a:tr h="52838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zh-CN" altLang="en-US" sz="2000" kern="1200" dirty="0" smtClean="0">
                          <a:solidFill>
                            <a:schemeClr val="tx1"/>
                          </a:solidFill>
                          <a:latin typeface="楷体" pitchFamily="49" charset="-122"/>
                          <a:ea typeface="楷体" pitchFamily="49" charset="-122"/>
                          <a:cs typeface="+mn-cs"/>
                        </a:rPr>
                        <a:t>来自其他高风险地区</a:t>
                      </a:r>
                      <a:endParaRPr lang="zh-CN" altLang="en-US" sz="2000" dirty="0">
                        <a:solidFill>
                          <a:schemeClr val="tx1"/>
                        </a:solidFill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zh-CN" altLang="en-US" sz="2000" kern="1200" dirty="0" smtClean="0">
                          <a:solidFill>
                            <a:schemeClr val="tx1"/>
                          </a:solidFill>
                          <a:latin typeface="楷体" pitchFamily="49" charset="-122"/>
                          <a:ea typeface="楷体" pitchFamily="49" charset="-122"/>
                          <a:cs typeface="+mn-cs"/>
                        </a:rPr>
                        <a:t>集中或居家隔离</a:t>
                      </a:r>
                      <a:endParaRPr lang="zh-CN" altLang="en-US" sz="2000" dirty="0">
                        <a:solidFill>
                          <a:schemeClr val="tx1"/>
                        </a:solidFill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b="0" kern="1200" dirty="0" smtClean="0">
                          <a:solidFill>
                            <a:schemeClr val="tx1"/>
                          </a:solidFill>
                          <a:latin typeface="楷体" pitchFamily="49" charset="-122"/>
                          <a:ea typeface="楷体" pitchFamily="49" charset="-122"/>
                          <a:cs typeface="+mn-cs"/>
                        </a:rPr>
                        <a:t>自到达目的地</a:t>
                      </a:r>
                      <a:r>
                        <a:rPr lang="zh-CN" altLang="en-US" sz="2000" kern="1200" dirty="0" smtClean="0">
                          <a:solidFill>
                            <a:schemeClr val="tx1"/>
                          </a:solidFill>
                          <a:latin typeface="楷体" pitchFamily="49" charset="-122"/>
                          <a:ea typeface="楷体" pitchFamily="49" charset="-122"/>
                          <a:cs typeface="+mn-cs"/>
                        </a:rPr>
                        <a:t>医学观察</a:t>
                      </a:r>
                      <a:r>
                        <a:rPr lang="en-US" sz="2000" b="0" kern="1200" dirty="0" smtClean="0">
                          <a:solidFill>
                            <a:schemeClr val="tx1"/>
                          </a:solidFill>
                          <a:latin typeface="楷体" pitchFamily="49" charset="-122"/>
                          <a:ea typeface="楷体" pitchFamily="49" charset="-122"/>
                          <a:cs typeface="+mn-cs"/>
                        </a:rPr>
                        <a:t>14</a:t>
                      </a:r>
                      <a:r>
                        <a:rPr lang="zh-CN" altLang="en-US" sz="2000" b="0" kern="1200" dirty="0" smtClean="0">
                          <a:solidFill>
                            <a:schemeClr val="tx1"/>
                          </a:solidFill>
                          <a:latin typeface="楷体" pitchFamily="49" charset="-122"/>
                          <a:ea typeface="楷体" pitchFamily="49" charset="-122"/>
                          <a:cs typeface="+mn-cs"/>
                        </a:rPr>
                        <a:t>天</a:t>
                      </a:r>
                      <a:endParaRPr lang="zh-CN" altLang="en-US" sz="2000" b="0" dirty="0" smtClean="0">
                        <a:solidFill>
                          <a:schemeClr val="tx1"/>
                        </a:solidFill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</a:tr>
              <a:tr h="96869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zh-CN" altLang="en-US" sz="2000" kern="1200" dirty="0" smtClean="0">
                          <a:solidFill>
                            <a:schemeClr val="tx1"/>
                          </a:solidFill>
                          <a:latin typeface="楷体" pitchFamily="49" charset="-122"/>
                          <a:ea typeface="楷体" pitchFamily="49" charset="-122"/>
                          <a:cs typeface="+mn-cs"/>
                        </a:rPr>
                        <a:t>确诊病人、疑似病人</a:t>
                      </a:r>
                      <a:endParaRPr lang="zh-CN" altLang="en-US" sz="2000" dirty="0">
                        <a:solidFill>
                          <a:schemeClr val="tx1"/>
                        </a:solidFill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zh-CN" altLang="en-US" sz="2000" kern="1200" dirty="0" smtClean="0">
                          <a:solidFill>
                            <a:schemeClr val="tx1"/>
                          </a:solidFill>
                          <a:latin typeface="楷体" pitchFamily="49" charset="-122"/>
                          <a:ea typeface="楷体" pitchFamily="49" charset="-122"/>
                          <a:cs typeface="+mn-cs"/>
                        </a:rPr>
                        <a:t>具备有效隔离条件和防护条件的定点医疗机构隔离治疗</a:t>
                      </a:r>
                      <a:endParaRPr lang="zh-CN" altLang="en-US" sz="2000" dirty="0">
                        <a:solidFill>
                          <a:schemeClr val="tx1"/>
                        </a:solidFill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zh-CN" altLang="en-US" sz="2000" kern="1200" dirty="0" smtClean="0">
                          <a:solidFill>
                            <a:schemeClr val="tx1"/>
                          </a:solidFill>
                          <a:latin typeface="楷体" pitchFamily="49" charset="-122"/>
                          <a:ea typeface="楷体" pitchFamily="49" charset="-122"/>
                          <a:cs typeface="+mn-cs"/>
                        </a:rPr>
                        <a:t>符合出院标准</a:t>
                      </a:r>
                      <a:endParaRPr lang="zh-CN" altLang="en-US" sz="2000" dirty="0">
                        <a:solidFill>
                          <a:schemeClr val="tx1"/>
                        </a:solidFill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</a:tr>
              <a:tr h="85571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zh-CN" altLang="en-US" sz="2000" kern="1200" dirty="0" smtClean="0">
                          <a:solidFill>
                            <a:schemeClr val="tx1"/>
                          </a:solidFill>
                          <a:latin typeface="楷体" pitchFamily="49" charset="-122"/>
                          <a:ea typeface="楷体" pitchFamily="49" charset="-122"/>
                          <a:cs typeface="+mn-cs"/>
                        </a:rPr>
                        <a:t>无症状感染者</a:t>
                      </a:r>
                      <a:endParaRPr lang="zh-CN" altLang="en-US" sz="2000" dirty="0">
                        <a:solidFill>
                          <a:schemeClr val="tx1"/>
                        </a:solidFill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zh-CN" altLang="en-US" sz="2000" kern="1200" dirty="0" smtClean="0">
                          <a:solidFill>
                            <a:schemeClr val="tx1"/>
                          </a:solidFill>
                          <a:latin typeface="楷体" pitchFamily="49" charset="-122"/>
                          <a:ea typeface="楷体" pitchFamily="49" charset="-122"/>
                          <a:cs typeface="+mn-cs"/>
                        </a:rPr>
                        <a:t>集中隔离</a:t>
                      </a:r>
                      <a:endParaRPr lang="zh-CN" altLang="en-US" sz="2000" dirty="0">
                        <a:solidFill>
                          <a:schemeClr val="tx1"/>
                        </a:solidFill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kern="1200" dirty="0" smtClean="0">
                          <a:solidFill>
                            <a:schemeClr val="tx1"/>
                          </a:solidFill>
                          <a:latin typeface="楷体" pitchFamily="49" charset="-122"/>
                          <a:ea typeface="楷体" pitchFamily="49" charset="-122"/>
                          <a:cs typeface="+mn-cs"/>
                        </a:rPr>
                        <a:t>医学观察</a:t>
                      </a: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楷体" pitchFamily="49" charset="-122"/>
                          <a:ea typeface="楷体" pitchFamily="49" charset="-122"/>
                          <a:cs typeface="+mn-cs"/>
                        </a:rPr>
                        <a:t>14</a:t>
                      </a:r>
                      <a:r>
                        <a:rPr lang="zh-CN" altLang="en-US" sz="2000" kern="1200" dirty="0" smtClean="0">
                          <a:solidFill>
                            <a:schemeClr val="tx1"/>
                          </a:solidFill>
                          <a:latin typeface="楷体" pitchFamily="49" charset="-122"/>
                          <a:ea typeface="楷体" pitchFamily="49" charset="-122"/>
                          <a:cs typeface="+mn-cs"/>
                        </a:rPr>
                        <a:t>天，连续两次核酸检测阴性后可解除隔离</a:t>
                      </a:r>
                      <a:endParaRPr lang="zh-CN" altLang="en-US" sz="2000" dirty="0">
                        <a:solidFill>
                          <a:schemeClr val="tx1"/>
                        </a:solidFill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</a:tr>
              <a:tr h="96869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zh-CN" altLang="en-US" sz="2000" kern="1200" dirty="0" smtClean="0">
                          <a:solidFill>
                            <a:schemeClr val="tx1"/>
                          </a:solidFill>
                          <a:latin typeface="楷体" pitchFamily="49" charset="-122"/>
                          <a:ea typeface="楷体" pitchFamily="49" charset="-122"/>
                          <a:cs typeface="+mn-cs"/>
                        </a:rPr>
                        <a:t>密切接触者</a:t>
                      </a:r>
                      <a:endParaRPr lang="zh-CN" altLang="en-US" sz="2000" dirty="0">
                        <a:solidFill>
                          <a:schemeClr val="tx1"/>
                        </a:solidFill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zh-CN" altLang="en-US" sz="2000" kern="1200" dirty="0" smtClean="0">
                          <a:solidFill>
                            <a:schemeClr val="tx1"/>
                          </a:solidFill>
                          <a:latin typeface="楷体" pitchFamily="49" charset="-122"/>
                          <a:ea typeface="楷体" pitchFamily="49" charset="-122"/>
                          <a:cs typeface="+mn-cs"/>
                        </a:rPr>
                        <a:t>集中隔离</a:t>
                      </a:r>
                      <a:endParaRPr lang="en-US" altLang="zh-CN" sz="2000" kern="1200" dirty="0" smtClean="0">
                        <a:solidFill>
                          <a:schemeClr val="tx1"/>
                        </a:solidFill>
                        <a:latin typeface="楷体" pitchFamily="49" charset="-122"/>
                        <a:ea typeface="楷体" pitchFamily="49" charset="-122"/>
                        <a:cs typeface="+mn-cs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zh-CN" altLang="en-US" sz="2000" kern="1200" dirty="0" smtClean="0">
                          <a:solidFill>
                            <a:schemeClr val="tx1"/>
                          </a:solidFill>
                          <a:latin typeface="楷体" pitchFamily="49" charset="-122"/>
                          <a:ea typeface="楷体" pitchFamily="49" charset="-122"/>
                          <a:cs typeface="+mn-cs"/>
                        </a:rPr>
                        <a:t>居家隔离（不具备条件的地区）</a:t>
                      </a:r>
                      <a:endParaRPr lang="zh-CN" altLang="en-US" sz="2000" dirty="0">
                        <a:solidFill>
                          <a:schemeClr val="tx1"/>
                        </a:solidFill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zh-CN" altLang="en-US" sz="2000" kern="1200" dirty="0" smtClean="0">
                          <a:solidFill>
                            <a:schemeClr val="tx1"/>
                          </a:solidFill>
                          <a:latin typeface="楷体" pitchFamily="49" charset="-122"/>
                          <a:ea typeface="楷体" pitchFamily="49" charset="-122"/>
                          <a:cs typeface="+mn-cs"/>
                        </a:rPr>
                        <a:t>与病例或无症状感染者末次接触后医学观察</a:t>
                      </a: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楷体" pitchFamily="49" charset="-122"/>
                          <a:ea typeface="楷体" pitchFamily="49" charset="-122"/>
                          <a:cs typeface="+mn-cs"/>
                        </a:rPr>
                        <a:t>14</a:t>
                      </a:r>
                      <a:r>
                        <a:rPr lang="zh-CN" altLang="en-US" sz="2000" kern="1200" dirty="0" smtClean="0">
                          <a:solidFill>
                            <a:schemeClr val="tx1"/>
                          </a:solidFill>
                          <a:latin typeface="楷体" pitchFamily="49" charset="-122"/>
                          <a:ea typeface="楷体" pitchFamily="49" charset="-122"/>
                          <a:cs typeface="+mn-cs"/>
                        </a:rPr>
                        <a:t>天</a:t>
                      </a:r>
                      <a:endParaRPr lang="zh-CN" altLang="en-US" sz="2000" dirty="0">
                        <a:solidFill>
                          <a:schemeClr val="tx1"/>
                        </a:solidFill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pPr/>
              <a:t>2/24/2020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b="1" dirty="0" smtClean="0">
                <a:latin typeface="黑体" pitchFamily="49" charset="-122"/>
                <a:ea typeface="黑体" pitchFamily="49" charset="-122"/>
              </a:rPr>
              <a:t>（二）中风险人员</a:t>
            </a:r>
            <a:endParaRPr lang="zh-CN" altLang="en-US" b="1" dirty="0">
              <a:latin typeface="黑体" pitchFamily="49" charset="-122"/>
              <a:ea typeface="黑体" pitchFamily="49" charset="-122"/>
            </a:endParaRPr>
          </a:p>
        </p:txBody>
      </p:sp>
      <p:graphicFrame>
        <p:nvGraphicFramePr>
          <p:cNvPr id="7" name="内容占位符 6"/>
          <p:cNvGraphicFramePr>
            <a:graphicFrameLocks noGrp="1"/>
          </p:cNvGraphicFramePr>
          <p:nvPr>
            <p:ph idx="1"/>
          </p:nvPr>
        </p:nvGraphicFramePr>
        <p:xfrm>
          <a:off x="838200" y="1735010"/>
          <a:ext cx="10515600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200"/>
                <a:gridCol w="2384946"/>
                <a:gridCol w="4625454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zh-CN" altLang="en-US" sz="2800" b="1" dirty="0" smtClean="0">
                          <a:latin typeface="微软雅黑" pitchFamily="34" charset="-122"/>
                          <a:ea typeface="微软雅黑" pitchFamily="34" charset="-122"/>
                        </a:rPr>
                        <a:t>人员分类</a:t>
                      </a:r>
                      <a:endParaRPr lang="zh-CN" altLang="en-US" sz="2800" b="1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zh-CN" altLang="en-US" sz="2800" b="1" dirty="0" smtClean="0">
                          <a:latin typeface="微软雅黑" pitchFamily="34" charset="-122"/>
                          <a:ea typeface="微软雅黑" pitchFamily="34" charset="-122"/>
                        </a:rPr>
                        <a:t>采取措施</a:t>
                      </a:r>
                      <a:endParaRPr lang="zh-CN" altLang="en-US" sz="2800" b="1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zh-CN" altLang="en-US" sz="2800" b="1" kern="1200" dirty="0" smtClean="0">
                          <a:solidFill>
                            <a:schemeClr val="lt1"/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管理要求</a:t>
                      </a:r>
                      <a:endParaRPr lang="zh-CN" altLang="en-US" sz="2800" b="1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zh-CN" altLang="en-US" sz="2800" b="0" kern="1200" dirty="0" smtClean="0">
                          <a:solidFill>
                            <a:schemeClr val="tx1"/>
                          </a:solidFill>
                          <a:latin typeface="楷体" pitchFamily="49" charset="-122"/>
                          <a:ea typeface="楷体" pitchFamily="49" charset="-122"/>
                          <a:cs typeface="+mn-cs"/>
                        </a:rPr>
                        <a:t>来自疫情中风险地区</a:t>
                      </a:r>
                      <a:endParaRPr lang="zh-CN" altLang="en-US" sz="2800" b="0" dirty="0">
                        <a:solidFill>
                          <a:schemeClr val="tx1"/>
                        </a:solidFill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zh-CN" altLang="en-US" sz="2800" b="0" kern="1200" dirty="0" smtClean="0">
                          <a:solidFill>
                            <a:schemeClr val="tx1"/>
                          </a:solidFill>
                          <a:latin typeface="楷体" pitchFamily="49" charset="-122"/>
                          <a:ea typeface="楷体" pitchFamily="49" charset="-122"/>
                          <a:cs typeface="+mn-cs"/>
                        </a:rPr>
                        <a:t>居家隔离</a:t>
                      </a:r>
                      <a:endParaRPr lang="zh-CN" altLang="en-US" sz="2800" b="0" dirty="0">
                        <a:solidFill>
                          <a:schemeClr val="tx1"/>
                        </a:solidFill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zh-CN" altLang="en-US" sz="2800" b="0" kern="1200" dirty="0" smtClean="0">
                          <a:solidFill>
                            <a:schemeClr val="tx1"/>
                          </a:solidFill>
                          <a:latin typeface="楷体" pitchFamily="49" charset="-122"/>
                          <a:ea typeface="楷体" pitchFamily="49" charset="-122"/>
                          <a:cs typeface="+mn-cs"/>
                        </a:rPr>
                        <a:t>自到达目的地医学观察</a:t>
                      </a:r>
                      <a:r>
                        <a:rPr lang="en-US" sz="2800" b="0" kern="1200" dirty="0" smtClean="0">
                          <a:solidFill>
                            <a:schemeClr val="tx1"/>
                          </a:solidFill>
                          <a:latin typeface="楷体" pitchFamily="49" charset="-122"/>
                          <a:ea typeface="楷体" pitchFamily="49" charset="-122"/>
                          <a:cs typeface="+mn-cs"/>
                        </a:rPr>
                        <a:t>14</a:t>
                      </a:r>
                      <a:r>
                        <a:rPr lang="zh-CN" altLang="en-US" sz="2800" b="0" kern="1200" dirty="0" smtClean="0">
                          <a:solidFill>
                            <a:schemeClr val="tx1"/>
                          </a:solidFill>
                          <a:latin typeface="楷体" pitchFamily="49" charset="-122"/>
                          <a:ea typeface="楷体" pitchFamily="49" charset="-122"/>
                          <a:cs typeface="+mn-cs"/>
                        </a:rPr>
                        <a:t>天</a:t>
                      </a:r>
                      <a:endParaRPr lang="zh-CN" altLang="en-US" sz="2800" b="0" dirty="0">
                        <a:solidFill>
                          <a:schemeClr val="tx1"/>
                        </a:solidFill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zh-CN" altLang="en-US" sz="2800" kern="1200" dirty="0" smtClean="0">
                          <a:solidFill>
                            <a:schemeClr val="dk1"/>
                          </a:solidFill>
                          <a:latin typeface="楷体" pitchFamily="49" charset="-122"/>
                          <a:ea typeface="楷体" pitchFamily="49" charset="-122"/>
                          <a:cs typeface="+mn-cs"/>
                        </a:rPr>
                        <a:t>治愈出院的确诊病人</a:t>
                      </a:r>
                      <a:endParaRPr lang="en-US" altLang="zh-CN" sz="2800" kern="1200" dirty="0" smtClean="0">
                        <a:solidFill>
                          <a:schemeClr val="dk1"/>
                        </a:solidFill>
                        <a:latin typeface="楷体" pitchFamily="49" charset="-122"/>
                        <a:ea typeface="楷体" pitchFamily="49" charset="-122"/>
                        <a:cs typeface="+mn-cs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zh-CN" altLang="en-US" sz="2800" kern="1200" dirty="0" smtClean="0">
                          <a:solidFill>
                            <a:schemeClr val="dk1"/>
                          </a:solidFill>
                          <a:latin typeface="楷体" pitchFamily="49" charset="-122"/>
                          <a:ea typeface="楷体" pitchFamily="49" charset="-122"/>
                          <a:cs typeface="+mn-cs"/>
                        </a:rPr>
                        <a:t>解除集中隔离的无症状感染者</a:t>
                      </a:r>
                      <a:endParaRPr lang="zh-CN" altLang="en-US" sz="28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zh-CN" altLang="en-US" sz="2800" kern="1200" dirty="0" smtClean="0">
                          <a:solidFill>
                            <a:schemeClr val="dk1"/>
                          </a:solidFill>
                          <a:latin typeface="楷体" pitchFamily="49" charset="-122"/>
                          <a:ea typeface="楷体" pitchFamily="49" charset="-122"/>
                          <a:cs typeface="+mn-cs"/>
                        </a:rPr>
                        <a:t>居家隔离</a:t>
                      </a:r>
                      <a:endParaRPr lang="zh-CN" altLang="en-US" sz="28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zh-CN" altLang="en-US" sz="2800" b="0" kern="1200" dirty="0" smtClean="0">
                          <a:solidFill>
                            <a:schemeClr val="tx1"/>
                          </a:solidFill>
                          <a:latin typeface="楷体" pitchFamily="49" charset="-122"/>
                          <a:ea typeface="楷体" pitchFamily="49" charset="-122"/>
                          <a:cs typeface="+mn-cs"/>
                        </a:rPr>
                        <a:t>医学观察</a:t>
                      </a:r>
                      <a:r>
                        <a:rPr lang="en-US" altLang="en-US" sz="2800" kern="1200" dirty="0" smtClean="0">
                          <a:solidFill>
                            <a:schemeClr val="dk1"/>
                          </a:solidFill>
                          <a:latin typeface="楷体" pitchFamily="49" charset="-122"/>
                          <a:ea typeface="楷体" pitchFamily="49" charset="-122"/>
                          <a:cs typeface="+mn-cs"/>
                        </a:rPr>
                        <a:t>14</a:t>
                      </a:r>
                      <a:r>
                        <a:rPr lang="zh-CN" altLang="en-US" sz="2800" kern="1200" dirty="0" smtClean="0">
                          <a:solidFill>
                            <a:schemeClr val="dk1"/>
                          </a:solidFill>
                          <a:latin typeface="楷体" pitchFamily="49" charset="-122"/>
                          <a:ea typeface="楷体" pitchFamily="49" charset="-122"/>
                          <a:cs typeface="+mn-cs"/>
                        </a:rPr>
                        <a:t>天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pPr/>
              <a:t>2/24/2020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b="1" dirty="0" smtClean="0">
                <a:latin typeface="黑体" pitchFamily="49" charset="-122"/>
                <a:ea typeface="黑体" pitchFamily="49" charset="-122"/>
              </a:rPr>
              <a:t>（三）低风险人员</a:t>
            </a:r>
            <a:endParaRPr lang="zh-CN" altLang="en-US" b="1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体温检测正常可出行和复工</a:t>
            </a:r>
            <a:endParaRPr lang="zh-CN" altLang="en-US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pPr/>
              <a:t>2/24/2020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b="1" dirty="0" smtClean="0">
                <a:latin typeface="+mj-ea"/>
              </a:rPr>
              <a:t>三、健康认证申领</a:t>
            </a:r>
            <a:endParaRPr lang="zh-CN" altLang="en-US" b="1" dirty="0">
              <a:latin typeface="+mj-ea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5236C-5864-4FD0-A02B-6E1D8B7F4768}" type="datetime1">
              <a:rPr lang="en-US" smtClean="0"/>
              <a:pPr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b="1" dirty="0" smtClean="0">
                <a:latin typeface="黑体" pitchFamily="49" charset="-122"/>
                <a:ea typeface="黑体" pitchFamily="49" charset="-122"/>
              </a:rPr>
              <a:t>三、</a:t>
            </a:r>
            <a:r>
              <a:rPr lang="zh-CN" altLang="en-US" b="1" dirty="0" smtClean="0">
                <a:latin typeface="黑体" pitchFamily="49" charset="-122"/>
                <a:ea typeface="黑体" pitchFamily="49" charset="-122"/>
              </a:rPr>
              <a:t>健康</a:t>
            </a:r>
            <a:r>
              <a:rPr lang="zh-CN" altLang="en-US" b="1" dirty="0" smtClean="0">
                <a:latin typeface="黑体" pitchFamily="49" charset="-122"/>
                <a:ea typeface="黑体" pitchFamily="49" charset="-122"/>
              </a:rPr>
              <a:t>认证申领</a:t>
            </a:r>
            <a:endParaRPr lang="en-US" b="1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居民可通过申领个人健康码、健康通行卡等健康认证满足出行和复工需要。</a:t>
            </a:r>
            <a:endParaRPr lang="en-US" altLang="zh-CN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（一）个人健康码申领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（二）健康通行卡申领</a:t>
            </a:r>
            <a:endParaRPr 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pPr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b="1" dirty="0" smtClean="0">
                <a:latin typeface="黑体" pitchFamily="49" charset="-122"/>
                <a:ea typeface="黑体" pitchFamily="49" charset="-122"/>
              </a:rPr>
              <a:t>（一）个人健康码申领</a:t>
            </a:r>
            <a:endParaRPr lang="zh-CN" altLang="en-US" b="1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建立个人健康码管理平台的地区，居民通过网络平台进行个人健康码申领，系统自动按照健康风险高低审核生成红、黄、绿等三色“健康码”。</a:t>
            </a: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孤寡老人、远郊农村人员等没有条件通过网络平台申领的人员，可由社区人员负责代为申领并生成纸质“健康码”（有效期</a:t>
            </a:r>
            <a:r>
              <a:rPr lang="en-US" dirty="0" smtClean="0">
                <a:latin typeface="楷体" pitchFamily="49" charset="-122"/>
                <a:ea typeface="楷体" pitchFamily="49" charset="-122"/>
              </a:rPr>
              <a:t>14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天）。</a:t>
            </a:r>
            <a:endParaRPr lang="zh-CN" altLang="en-US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pPr/>
              <a:t>2/24/2020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b="1" dirty="0" smtClean="0">
                <a:latin typeface="黑体" pitchFamily="49" charset="-122"/>
                <a:ea typeface="黑体" pitchFamily="49" charset="-122"/>
              </a:rPr>
              <a:t>（二）健康通行卡申领</a:t>
            </a:r>
            <a:endParaRPr lang="zh-CN" altLang="en-US" b="1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不具备条件建立个人信息码管理平台的地区，居民自行填写个人健康申报表（各地根据实际自行设计申报表样式），符合低风险人员条件的，经社区（村）审核通过，发放加盖社区（村）公章的健康通行卡（有效期</a:t>
            </a:r>
            <a:r>
              <a:rPr lang="en-US" dirty="0" smtClean="0">
                <a:latin typeface="楷体" pitchFamily="49" charset="-122"/>
                <a:ea typeface="楷体" pitchFamily="49" charset="-122"/>
              </a:rPr>
              <a:t>14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天）。</a:t>
            </a:r>
            <a:endParaRPr lang="zh-CN" altLang="en-US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pPr/>
              <a:t>2/24/2020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38522" y="2800066"/>
            <a:ext cx="311495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66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谢  谢！</a:t>
            </a:r>
            <a:endParaRPr lang="en-US" sz="66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ADD38-1701-4487-8FC0-8229EF84FC97}" type="datetime1">
              <a:rPr lang="en-US" smtClean="0"/>
              <a:pPr/>
              <a:t>2/24/2020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目录</a:t>
            </a:r>
            <a:endParaRPr lang="en-US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一、健康风险判定标准</a:t>
            </a: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二、管理措施</a:t>
            </a: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三、健康认证申领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66B37-41E3-4D82-9FC7-4C644721950D}" type="datetime1">
              <a:rPr lang="en-US" smtClean="0"/>
              <a:pPr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b="1" dirty="0" smtClean="0">
                <a:latin typeface="+mj-ea"/>
              </a:rPr>
              <a:t>一、健康风险判定标准</a:t>
            </a:r>
            <a:endParaRPr lang="zh-CN" altLang="en-US" b="1" dirty="0">
              <a:latin typeface="+mj-ea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D77D3-4AF2-4A1D-A90F-EAADC68C55E4}" type="datetime1">
              <a:rPr lang="en-US" smtClean="0"/>
              <a:pPr/>
              <a:t>2/24/2020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923" y="310534"/>
            <a:ext cx="10616821" cy="1325563"/>
          </a:xfrm>
        </p:spPr>
        <p:txBody>
          <a:bodyPr/>
          <a:lstStyle/>
          <a:p>
            <a:r>
              <a:rPr lang="zh-CN" altLang="en-US" b="1" dirty="0" smtClean="0">
                <a:latin typeface="黑体" pitchFamily="49" charset="-122"/>
                <a:ea typeface="黑体" pitchFamily="49" charset="-122"/>
              </a:rPr>
              <a:t>一、健康风险判定标准</a:t>
            </a:r>
            <a:endParaRPr lang="en-US" b="1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根据居民近期旅行史或居住史、目前健康状况、病例密切接触史等判断其传播疾病风险，将居民划分为三类：</a:t>
            </a:r>
            <a:endParaRPr lang="en-US" altLang="zh-CN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（一）高风险人员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（二）中风险人员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（三）低风险人员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endParaRPr lang="zh-CN" alt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pPr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b="1" dirty="0" smtClean="0">
                <a:latin typeface="黑体" pitchFamily="49" charset="-122"/>
                <a:ea typeface="黑体" pitchFamily="49" charset="-122"/>
              </a:rPr>
              <a:t>（一）高风险人员</a:t>
            </a:r>
            <a:endParaRPr lang="zh-CN" altLang="en-US" b="1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来自疫情防控重点地区和高风险地区的人员；</a:t>
            </a:r>
            <a:endParaRPr lang="en-US" altLang="zh-CN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确诊病人；</a:t>
            </a:r>
            <a:endParaRPr lang="en-US" altLang="zh-CN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疑似病人；</a:t>
            </a:r>
            <a:endParaRPr lang="en-US" altLang="zh-CN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正在实施集中隔离医学观察的无症状感染者；</a:t>
            </a:r>
            <a:endParaRPr lang="en-US" altLang="zh-CN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正在实施集中或居家隔离医学观察的密切接触者；</a:t>
            </a:r>
            <a:endParaRPr lang="en-US" altLang="zh-CN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其他需要纳入高风险人员管理的人员。</a:t>
            </a:r>
            <a:endParaRPr lang="zh-CN" altLang="en-US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pPr/>
              <a:t>2/24/2020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b="1" dirty="0" smtClean="0">
                <a:latin typeface="黑体" pitchFamily="49" charset="-122"/>
                <a:ea typeface="黑体" pitchFamily="49" charset="-122"/>
              </a:rPr>
              <a:t>（二）中风险人员</a:t>
            </a:r>
            <a:endParaRPr lang="zh-CN" altLang="en-US" b="1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来自疫情中风险地区的人员；</a:t>
            </a:r>
            <a:endParaRPr lang="en-US" altLang="zh-CN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有发热、干咳、气促、呼吸道症状的人员；</a:t>
            </a:r>
            <a:endParaRPr lang="en-US" altLang="zh-CN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实施居家观察未满</a:t>
            </a:r>
            <a:r>
              <a:rPr lang="en-US" dirty="0" smtClean="0">
                <a:latin typeface="楷体" pitchFamily="49" charset="-122"/>
                <a:ea typeface="楷体" pitchFamily="49" charset="-122"/>
              </a:rPr>
              <a:t>14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天的治愈出院确诊病人；</a:t>
            </a:r>
            <a:endParaRPr lang="en-US" altLang="zh-CN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解除医学隔离未满</a:t>
            </a:r>
            <a:r>
              <a:rPr lang="en-US" dirty="0" smtClean="0">
                <a:latin typeface="楷体" pitchFamily="49" charset="-122"/>
                <a:ea typeface="楷体" pitchFamily="49" charset="-122"/>
              </a:rPr>
              <a:t>14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天的无症状感染者；</a:t>
            </a:r>
            <a:endParaRPr lang="en-US" altLang="zh-CN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其他需要纳入中风险人员管理的人员。</a:t>
            </a:r>
            <a:endParaRPr lang="zh-CN" altLang="en-US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pPr/>
              <a:t>2/24/2020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b="1" dirty="0" smtClean="0">
                <a:latin typeface="黑体" pitchFamily="49" charset="-122"/>
                <a:ea typeface="黑体" pitchFamily="49" charset="-122"/>
              </a:rPr>
              <a:t>（三）低风险人员</a:t>
            </a:r>
            <a:endParaRPr lang="zh-CN" altLang="en-US" b="1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来自疫情低风险地区的人员；</a:t>
            </a:r>
            <a:endParaRPr lang="en-US" altLang="zh-CN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高风险、中风险人员以外的人员。</a:t>
            </a:r>
            <a:endParaRPr lang="zh-CN" altLang="en-US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pPr/>
              <a:t>2/24/2020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b="1" dirty="0" smtClean="0">
                <a:latin typeface="+mj-ea"/>
              </a:rPr>
              <a:t>二、管理措施</a:t>
            </a:r>
            <a:endParaRPr lang="zh-CN" altLang="en-US" b="1" dirty="0">
              <a:latin typeface="+mj-ea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5236C-5864-4FD0-A02B-6E1D8B7F4768}" type="datetime1">
              <a:rPr lang="en-US" smtClean="0"/>
              <a:pPr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b="1" dirty="0" smtClean="0">
                <a:latin typeface="黑体" pitchFamily="49" charset="-122"/>
                <a:ea typeface="黑体" pitchFamily="49" charset="-122"/>
              </a:rPr>
              <a:t>二、管理措施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zh-CN" altLang="en-US" sz="3000" dirty="0" smtClean="0">
                <a:latin typeface="微软雅黑" pitchFamily="34" charset="-122"/>
                <a:ea typeface="微软雅黑" pitchFamily="34" charset="-122"/>
              </a:rPr>
              <a:t>（一）高风险人员</a:t>
            </a:r>
            <a:endParaRPr lang="en-US" altLang="zh-CN" sz="30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       相关机构和社区负责对高风险人员进行严格管控。</a:t>
            </a:r>
            <a:endParaRPr lang="en-US" altLang="zh-CN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300" dirty="0" smtClean="0">
                <a:latin typeface="微软雅黑" pitchFamily="34" charset="-122"/>
                <a:ea typeface="微软雅黑" pitchFamily="34" charset="-122"/>
              </a:rPr>
              <a:t>（二）中风险人员</a:t>
            </a:r>
            <a:endParaRPr lang="en-US" altLang="zh-CN" sz="33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       中风险人员应当严格落实居家隔离医学观察要求，自觉接受社区管理。</a:t>
            </a:r>
            <a:endParaRPr lang="en-US" altLang="zh-CN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（三）低风险人员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       体温检测正常可出行和复工。</a:t>
            </a:r>
            <a:endParaRPr lang="zh-CN" altLang="en-US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pPr/>
              <a:t>2/24/2020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790</Words>
  <Application>WPS 演示</Application>
  <PresentationFormat>自定义</PresentationFormat>
  <Paragraphs>134</Paragraphs>
  <Slides>17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18" baseType="lpstr">
      <vt:lpstr>Office Theme</vt:lpstr>
      <vt:lpstr>人员健康管理技术方案 </vt:lpstr>
      <vt:lpstr>目录</vt:lpstr>
      <vt:lpstr>一、健康风险判定标准</vt:lpstr>
      <vt:lpstr>一、健康风险判定标准</vt:lpstr>
      <vt:lpstr>（一）高风险人员</vt:lpstr>
      <vt:lpstr>（二）中风险人员</vt:lpstr>
      <vt:lpstr>（三）低风险人员</vt:lpstr>
      <vt:lpstr>二、管理措施</vt:lpstr>
      <vt:lpstr>二、管理措施</vt:lpstr>
      <vt:lpstr>（一）高风险人员</vt:lpstr>
      <vt:lpstr>（二）中风险人员</vt:lpstr>
      <vt:lpstr>（三）低风险人员</vt:lpstr>
      <vt:lpstr>三、健康认证申领</vt:lpstr>
      <vt:lpstr>三、健康认证申领</vt:lpstr>
      <vt:lpstr>（一）个人健康码申领</vt:lpstr>
      <vt:lpstr>（二）健康通行卡申领</vt:lpstr>
      <vt:lpstr>幻灯片 17</vt:lpstr>
    </vt:vector>
  </TitlesOfParts>
  <Company>Sky123.Org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监狱新冠肺炎防控 技术方案</dc:title>
  <dc:creator>潘力军</dc:creator>
  <cp:lastModifiedBy>应波</cp:lastModifiedBy>
  <cp:revision>9</cp:revision>
  <dcterms:created xsi:type="dcterms:W3CDTF">2020-02-24T03:13:00Z</dcterms:created>
  <dcterms:modified xsi:type="dcterms:W3CDTF">2020-02-24T11:41:53Z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2052-11.3.0.8742</vt:lpwstr>
  </property>
</Properties>
</file>