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56" r:id="rId2"/>
    <p:sldId id="257" r:id="rId3"/>
    <p:sldId id="260" r:id="rId4"/>
    <p:sldId id="265" r:id="rId5"/>
    <p:sldId id="269" r:id="rId6"/>
    <p:sldId id="270" r:id="rId7"/>
    <p:sldId id="271" r:id="rId8"/>
    <p:sldId id="272" r:id="rId9"/>
    <p:sldId id="273" r:id="rId10"/>
    <p:sldId id="275" r:id="rId11"/>
    <p:sldId id="261" r:id="rId12"/>
    <p:sldId id="274" r:id="rId13"/>
    <p:sldId id="276" r:id="rId14"/>
    <p:sldId id="277" r:id="rId15"/>
    <p:sldId id="26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4" autoAdjust="0"/>
    <p:restoredTop sz="94660"/>
  </p:normalViewPr>
  <p:slideViewPr>
    <p:cSldViewPr snapToGrid="0">
      <p:cViewPr varScale="1">
        <p:scale>
          <a:sx n="70" d="100"/>
          <a:sy n="70" d="100"/>
        </p:scale>
        <p:origin x="-744" y="-10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D9145C-331B-4BCB-ADD0-95EBB26F5857}" type="datetimeFigureOut">
              <a:rPr lang="en-US" smtClean="0"/>
              <a:pPr/>
              <a:t>2/24/2020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686DC7-8DFF-4A47-988D-D71C57DA90E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686DC7-8DFF-4A47-988D-D71C57DA90E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solidFill>
                  <a:schemeClr val="tx1"/>
                </a:solidFill>
                <a:latin typeface="Times New Roman" panose="02020603050405020304" pitchFamily="18" charset="0"/>
                <a:cs typeface="Times New Roman" panose="02020603050405020304" pitchFamily="18" charset="0"/>
              </a:defRPr>
            </a:lvl1pPr>
          </a:lstStyle>
          <a:p>
            <a:fld id="{158609C6-9345-45D7-A54E-C0546B1C4196}" type="datetime1">
              <a:rPr lang="en-US" smtClean="0"/>
              <a:pPr/>
              <a:t>2/24/2020</a:t>
            </a:fld>
            <a:endParaRPr lang="en-US" dirty="0"/>
          </a:p>
        </p:txBody>
      </p:sp>
      <p:sp>
        <p:nvSpPr>
          <p:cNvPr id="5" name="Footer Placeholder 4"/>
          <p:cNvSpPr>
            <a:spLocks noGrp="1"/>
          </p:cNvSpPr>
          <p:nvPr>
            <p:ph type="ftr" sz="quarter" idx="11"/>
          </p:nvPr>
        </p:nvSpPr>
        <p:spPr/>
        <p:txBody>
          <a:bodyPr/>
          <a:lstStyle>
            <a:lvl1pPr>
              <a:defRPr sz="1400">
                <a:solidFill>
                  <a:schemeClr val="tx1"/>
                </a:solidFill>
                <a:latin typeface="楷体" panose="02010609060101010101" pitchFamily="49" charset="-122"/>
                <a:ea typeface="楷体" panose="02010609060101010101" pitchFamily="49" charset="-122"/>
              </a:defRPr>
            </a:lvl1pPr>
          </a:lstStyle>
          <a:p>
            <a:r>
              <a:rPr lang="zh-CN" altLang="en-US" dirty="0" smtClean="0"/>
              <a:t>国务院联防联控机制</a:t>
            </a:r>
            <a:endParaRPr lang="en-US" dirty="0"/>
          </a:p>
        </p:txBody>
      </p:sp>
      <p:sp>
        <p:nvSpPr>
          <p:cNvPr id="6" name="Slide Number Placeholder 5"/>
          <p:cNvSpPr>
            <a:spLocks noGrp="1"/>
          </p:cNvSpPr>
          <p:nvPr>
            <p:ph type="sldNum" sz="quarter" idx="12"/>
          </p:nvPr>
        </p:nvSpPr>
        <p:spPr/>
        <p:txBody>
          <a:bodyPr/>
          <a:lstStyle>
            <a:lvl1pPr>
              <a:defRPr>
                <a:solidFill>
                  <a:schemeClr val="tx1"/>
                </a:solidFill>
                <a:latin typeface="Times New Roman" panose="02020603050405020304" pitchFamily="18" charset="0"/>
                <a:cs typeface="Times New Roman" panose="02020603050405020304" pitchFamily="18" charset="0"/>
              </a:defRPr>
            </a:lvl1pPr>
          </a:lstStyle>
          <a:p>
            <a:fld id="{E1961FAD-C14D-4EF9-9D90-69C5C1F9214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8495A0-3F68-4D21-A1E0-C7C583E661B7}" type="datetime1">
              <a:rPr lang="en-US" smtClean="0"/>
              <a:pPr/>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58C1F9-1432-464F-91EB-B5354E489FD0}" type="datetime1">
              <a:rPr lang="en-US" smtClean="0"/>
              <a:pPr/>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1FD0C0-6ED1-42A2-B16A-C6A9F22D28D8}" type="datetime1">
              <a:rPr lang="en-US" smtClean="0"/>
              <a:pPr/>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D543CE-98D9-4F3F-ACED-F1BC00D16C77}" type="datetime1">
              <a:rPr lang="en-US" smtClean="0"/>
              <a:pPr/>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EFFE68A-112D-4ECA-AE1F-FAE052DF671E}" type="datetime1">
              <a:rPr lang="en-US" smtClean="0"/>
              <a:pPr/>
              <a:t>2/24/2020</a:t>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5C0FD8-484B-46F0-929C-F527228B1A58}" type="datetime1">
              <a:rPr lang="en-US" smtClean="0"/>
              <a:pPr/>
              <a:t>2/24/2020</a:t>
            </a:fld>
            <a:endParaRPr lang="en-US"/>
          </a:p>
        </p:txBody>
      </p:sp>
      <p:sp>
        <p:nvSpPr>
          <p:cNvPr id="8" name="Footer Placeholder 7"/>
          <p:cNvSpPr>
            <a:spLocks noGrp="1"/>
          </p:cNvSpPr>
          <p:nvPr>
            <p:ph type="ftr" sz="quarter" idx="11"/>
          </p:nvPr>
        </p:nvSpPr>
        <p:spPr/>
        <p:txBody>
          <a:bodyPr/>
          <a:lstStyle/>
          <a:p>
            <a:r>
              <a:rPr lang="zh-CN" altLang="en-US" smtClean="0"/>
              <a:t>国务院联防联控机制</a:t>
            </a:r>
            <a:endParaRPr lang="en-US"/>
          </a:p>
        </p:txBody>
      </p:sp>
      <p:sp>
        <p:nvSpPr>
          <p:cNvPr id="9" name="Slide Number Placeholder 8"/>
          <p:cNvSpPr>
            <a:spLocks noGrp="1"/>
          </p:cNvSpPr>
          <p:nvPr>
            <p:ph type="sldNum" sz="quarter" idx="12"/>
          </p:nvPr>
        </p:nvSpPr>
        <p:spPr/>
        <p:txBody>
          <a:bodyPr/>
          <a:lstStyle/>
          <a:p>
            <a:fld id="{E1961FAD-C14D-4EF9-9D90-69C5C1F9214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19CD942-EEC6-40D5-8EF8-E7CED594E622}" type="datetime1">
              <a:rPr lang="en-US" smtClean="0"/>
              <a:pPr/>
              <a:t>2/24/2020</a:t>
            </a:fld>
            <a:endParaRPr lang="en-US"/>
          </a:p>
        </p:txBody>
      </p:sp>
      <p:sp>
        <p:nvSpPr>
          <p:cNvPr id="4" name="Footer Placeholder 3"/>
          <p:cNvSpPr>
            <a:spLocks noGrp="1"/>
          </p:cNvSpPr>
          <p:nvPr>
            <p:ph type="ftr" sz="quarter" idx="11"/>
          </p:nvPr>
        </p:nvSpPr>
        <p:spPr/>
        <p:txBody>
          <a:bodyPr/>
          <a:lstStyle/>
          <a:p>
            <a:r>
              <a:rPr lang="zh-CN" altLang="en-US" smtClean="0"/>
              <a:t>国务院联防联控机制</a:t>
            </a:r>
            <a:endParaRPr lang="en-US"/>
          </a:p>
        </p:txBody>
      </p:sp>
      <p:sp>
        <p:nvSpPr>
          <p:cNvPr id="5" name="Slide Number Placeholder 4"/>
          <p:cNvSpPr>
            <a:spLocks noGrp="1"/>
          </p:cNvSpPr>
          <p:nvPr>
            <p:ph type="sldNum" sz="quarter" idx="12"/>
          </p:nvPr>
        </p:nvSpPr>
        <p:spPr/>
        <p:txBody>
          <a:bodyPr/>
          <a:lstStyle/>
          <a:p>
            <a:fld id="{E1961FAD-C14D-4EF9-9D90-69C5C1F9214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252C9F-6A15-4575-8DCD-DBC74BF602D1}" type="datetime1">
              <a:rPr lang="en-US" smtClean="0"/>
              <a:pPr/>
              <a:t>2/24/2020</a:t>
            </a:fld>
            <a:endParaRPr lang="en-US"/>
          </a:p>
        </p:txBody>
      </p:sp>
      <p:sp>
        <p:nvSpPr>
          <p:cNvPr id="3" name="Footer Placeholder 2"/>
          <p:cNvSpPr>
            <a:spLocks noGrp="1"/>
          </p:cNvSpPr>
          <p:nvPr>
            <p:ph type="ftr" sz="quarter" idx="11"/>
          </p:nvPr>
        </p:nvSpPr>
        <p:spPr/>
        <p:txBody>
          <a:bodyPr/>
          <a:lstStyle/>
          <a:p>
            <a:r>
              <a:rPr lang="zh-CN" altLang="en-US" smtClean="0"/>
              <a:t>国务院联防联控机制</a:t>
            </a:r>
            <a:endParaRPr lang="en-US"/>
          </a:p>
        </p:txBody>
      </p:sp>
      <p:sp>
        <p:nvSpPr>
          <p:cNvPr id="4" name="Slide Number Placeholder 3"/>
          <p:cNvSpPr>
            <a:spLocks noGrp="1"/>
          </p:cNvSpPr>
          <p:nvPr>
            <p:ph type="sldNum" sz="quarter" idx="12"/>
          </p:nvPr>
        </p:nvSpPr>
        <p:spPr/>
        <p:txBody>
          <a:bodyPr/>
          <a:lstStyle/>
          <a:p>
            <a:fld id="{E1961FAD-C14D-4EF9-9D90-69C5C1F9214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60072F-A630-4581-9EB1-1BFB2FC96F31}" type="datetime1">
              <a:rPr lang="en-US" smtClean="0"/>
              <a:pPr/>
              <a:t>2/24/2020</a:t>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D26A9F-6061-4015-9205-4D184B0BEEA9}" type="datetime1">
              <a:rPr lang="en-US" smtClean="0"/>
              <a:pPr/>
              <a:t>2/24/2020</a:t>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2">
                    <a:lumMod val="25000"/>
                  </a:schemeClr>
                </a:solidFill>
                <a:latin typeface="Times New Roman" panose="02020603050405020304" pitchFamily="18" charset="0"/>
                <a:cs typeface="Times New Roman" panose="02020603050405020304" pitchFamily="18" charset="0"/>
              </a:defRPr>
            </a:lvl1pPr>
          </a:lstStyle>
          <a:p>
            <a:fld id="{47083782-17C5-4A67-829F-C080A90F0FB4}" type="datetime1">
              <a:rPr lang="en-US" smtClean="0"/>
              <a:pPr/>
              <a:t>2/24/2020</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400">
                <a:solidFill>
                  <a:schemeClr val="tx1">
                    <a:lumMod val="85000"/>
                    <a:lumOff val="15000"/>
                  </a:schemeClr>
                </a:solidFill>
                <a:latin typeface="楷体" panose="02010609060101010101" pitchFamily="49" charset="-122"/>
                <a:ea typeface="楷体" panose="02010609060101010101" pitchFamily="49" charset="-122"/>
              </a:defRPr>
            </a:lvl1pPr>
          </a:lstStyle>
          <a:p>
            <a:r>
              <a:rPr lang="zh-CN" altLang="en-US" dirty="0" smtClean="0"/>
              <a:t>国务院联防联控机制</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lumMod val="85000"/>
                    <a:lumOff val="15000"/>
                  </a:schemeClr>
                </a:solidFill>
                <a:latin typeface="Times New Roman" panose="02020603050405020304" pitchFamily="18" charset="0"/>
                <a:cs typeface="Times New Roman" panose="02020603050405020304" pitchFamily="18" charset="0"/>
              </a:defRPr>
            </a:lvl1pPr>
          </a:lstStyle>
          <a:p>
            <a:fld id="{E1961FAD-C14D-4EF9-9D90-69C5C1F9214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92072" y="1122363"/>
            <a:ext cx="9457898" cy="2387600"/>
          </a:xfrm>
        </p:spPr>
        <p:txBody>
          <a:bodyPr/>
          <a:lstStyle/>
          <a:p>
            <a:r>
              <a:rPr lang="zh-CN" altLang="en-US" b="1" dirty="0" smtClean="0"/>
              <a:t>新冠肺炎“四早”技术方案</a:t>
            </a:r>
            <a:endParaRPr lang="en-US" dirty="0">
              <a:latin typeface="黑体" panose="02010609060101010101" pitchFamily="49" charset="-122"/>
              <a:ea typeface="黑体" panose="02010609060101010101" pitchFamily="49" charset="-122"/>
            </a:endParaRPr>
          </a:p>
        </p:txBody>
      </p:sp>
      <p:sp>
        <p:nvSpPr>
          <p:cNvPr id="3" name="Subtitle 2"/>
          <p:cNvSpPr>
            <a:spLocks noGrp="1"/>
          </p:cNvSpPr>
          <p:nvPr>
            <p:ph type="subTitle" idx="1"/>
          </p:nvPr>
        </p:nvSpPr>
        <p:spPr/>
        <p:txBody>
          <a:bodyPr/>
          <a:lstStyle/>
          <a:p>
            <a:endParaRPr lang="en-US" altLang="zh-CN" dirty="0" smtClean="0"/>
          </a:p>
          <a:p>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国务院联防联控机制</a:t>
            </a:r>
            <a:endParaRPr lang="en-US" altLang="zh-CN" dirty="0" smtClean="0">
              <a:latin typeface="Times New Roman" panose="02020603050405020304" pitchFamily="18" charset="0"/>
              <a:ea typeface="楷体" panose="02010609060101010101" pitchFamily="49" charset="-122"/>
              <a:cs typeface="Times New Roman" panose="02020603050405020304" pitchFamily="18" charset="0"/>
            </a:endParaRPr>
          </a:p>
          <a:p>
            <a:r>
              <a:rPr lang="en-US" dirty="0" smtClean="0">
                <a:latin typeface="Times New Roman" panose="02020603050405020304" pitchFamily="18" charset="0"/>
                <a:ea typeface="楷体" panose="02010609060101010101" pitchFamily="49" charset="-122"/>
                <a:cs typeface="Times New Roman" panose="02020603050405020304" pitchFamily="18" charset="0"/>
              </a:rPr>
              <a:t>2020</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smtClean="0">
                <a:latin typeface="Times New Roman" panose="02020603050405020304" pitchFamily="18" charset="0"/>
                <a:ea typeface="楷体" panose="02010609060101010101" pitchFamily="49" charset="-122"/>
                <a:cs typeface="Times New Roman" panose="02020603050405020304" pitchFamily="18" charset="0"/>
              </a:rPr>
              <a:t>XX</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月</a:t>
            </a:r>
            <a:r>
              <a:rPr lang="en-US" altLang="zh-CN" dirty="0">
                <a:latin typeface="Times New Roman" panose="02020603050405020304" pitchFamily="18" charset="0"/>
                <a:ea typeface="楷体" panose="02010609060101010101" pitchFamily="49" charset="-122"/>
                <a:cs typeface="Times New Roman" panose="02020603050405020304" pitchFamily="18" charset="0"/>
              </a:rPr>
              <a:t>XX</a:t>
            </a:r>
            <a:r>
              <a:rPr lang="zh-CN" altLang="en-US" dirty="0" smtClean="0">
                <a:latin typeface="Times New Roman" panose="02020603050405020304" pitchFamily="18" charset="0"/>
                <a:ea typeface="楷体" panose="02010609060101010101" pitchFamily="49" charset="-122"/>
                <a:cs typeface="Times New Roman" panose="02020603050405020304" pitchFamily="18" charset="0"/>
              </a:rPr>
              <a:t>日</a:t>
            </a:r>
            <a:endParaRPr lang="en-US"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Date Placeholder 3"/>
          <p:cNvSpPr>
            <a:spLocks noGrp="1"/>
          </p:cNvSpPr>
          <p:nvPr>
            <p:ph type="dt" sz="half" idx="10"/>
          </p:nvPr>
        </p:nvSpPr>
        <p:spPr/>
        <p:txBody>
          <a:bodyPr/>
          <a:lstStyle/>
          <a:p>
            <a:fld id="{CEBF44E0-E79A-492D-A8BD-F63CDA2ECB3B}" type="datetime1">
              <a:rPr lang="en-US" smtClean="0"/>
              <a:pPr/>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24181"/>
            <a:ext cx="10515600" cy="890469"/>
          </a:xfrm>
        </p:spPr>
        <p:txBody>
          <a:bodyPr/>
          <a:lstStyle/>
          <a:p>
            <a:pPr algn="ctr"/>
            <a:r>
              <a:rPr lang="zh-CN" altLang="en-US" b="1" dirty="0" smtClean="0">
                <a:latin typeface="黑体" pitchFamily="49" charset="-122"/>
                <a:ea typeface="黑体" pitchFamily="49" charset="-122"/>
              </a:rPr>
              <a:t>早发现早报告流程图</a:t>
            </a:r>
            <a:endParaRPr lang="zh-CN" altLang="en-US" b="1" dirty="0">
              <a:latin typeface="黑体" pitchFamily="49" charset="-122"/>
              <a:ea typeface="黑体" pitchFamily="49" charset="-122"/>
            </a:endParaRPr>
          </a:p>
        </p:txBody>
      </p:sp>
      <p:sp>
        <p:nvSpPr>
          <p:cNvPr id="4" name="日期占位符 3"/>
          <p:cNvSpPr>
            <a:spLocks noGrp="1"/>
          </p:cNvSpPr>
          <p:nvPr>
            <p:ph type="dt" sz="half" idx="10"/>
          </p:nvPr>
        </p:nvSpPr>
        <p:spPr/>
        <p:txBody>
          <a:bodyPr/>
          <a:lstStyle/>
          <a:p>
            <a:fld id="{8E1FD0C0-6ED1-42A2-B16A-C6A9F22D28D8}" type="datetime1">
              <a:rPr lang="en-US" smtClean="0"/>
              <a:pPr/>
              <a:t>2/24/2020</a:t>
            </a:fld>
            <a:endParaRPr lang="en-US"/>
          </a:p>
        </p:txBody>
      </p:sp>
      <p:sp>
        <p:nvSpPr>
          <p:cNvPr id="5" name="页脚占位符 4"/>
          <p:cNvSpPr>
            <a:spLocks noGrp="1"/>
          </p:cNvSpPr>
          <p:nvPr>
            <p:ph type="ftr" sz="quarter" idx="11"/>
          </p:nvPr>
        </p:nvSpPr>
        <p:spPr/>
        <p:txBody>
          <a:bodyPr/>
          <a:lstStyle/>
          <a:p>
            <a:r>
              <a:rPr lang="zh-CN" altLang="en-US" smtClean="0"/>
              <a:t>国务院联防联控机制</a:t>
            </a:r>
            <a:endParaRPr lang="en-US"/>
          </a:p>
        </p:txBody>
      </p:sp>
      <p:sp>
        <p:nvSpPr>
          <p:cNvPr id="6" name="灯片编号占位符 5"/>
          <p:cNvSpPr>
            <a:spLocks noGrp="1"/>
          </p:cNvSpPr>
          <p:nvPr>
            <p:ph type="sldNum" sz="quarter" idx="12"/>
          </p:nvPr>
        </p:nvSpPr>
        <p:spPr/>
        <p:txBody>
          <a:bodyPr/>
          <a:lstStyle/>
          <a:p>
            <a:fld id="{E1961FAD-C14D-4EF9-9D90-69C5C1F92140}" type="slidenum">
              <a:rPr lang="en-US" smtClean="0"/>
              <a:pPr/>
              <a:t>10</a:t>
            </a:fld>
            <a:endParaRPr lang="en-US"/>
          </a:p>
        </p:txBody>
      </p:sp>
      <p:pic>
        <p:nvPicPr>
          <p:cNvPr id="7" name="内容占位符 6"/>
          <p:cNvPicPr>
            <a:picLocks noGrp="1"/>
          </p:cNvPicPr>
          <p:nvPr>
            <p:ph idx="1"/>
          </p:nvPr>
        </p:nvPicPr>
        <p:blipFill>
          <a:blip r:embed="rId2"/>
          <a:stretch>
            <a:fillRect/>
          </a:stretch>
        </p:blipFill>
        <p:spPr>
          <a:xfrm>
            <a:off x="1501254" y="1132764"/>
            <a:ext cx="8584442" cy="5131557"/>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CN" altLang="en-US" b="1" dirty="0" smtClean="0"/>
              <a:t>二、早隔离、早治疗</a:t>
            </a:r>
            <a:endParaRPr lang="zh-CN" altLang="en-US" b="1" dirty="0"/>
          </a:p>
        </p:txBody>
      </p:sp>
      <p:sp>
        <p:nvSpPr>
          <p:cNvPr id="4" name="Subtitle 3"/>
          <p:cNvSpPr>
            <a:spLocks noGrp="1"/>
          </p:cNvSpPr>
          <p:nvPr>
            <p:ph type="subTitle" idx="1"/>
          </p:nvPr>
        </p:nvSpPr>
        <p:spPr/>
        <p:txBody>
          <a:bodyPr/>
          <a:lstStyle/>
          <a:p>
            <a:endParaRPr lang="en-US"/>
          </a:p>
        </p:txBody>
      </p:sp>
      <p:sp>
        <p:nvSpPr>
          <p:cNvPr id="3" name="Date Placeholder 2"/>
          <p:cNvSpPr>
            <a:spLocks noGrp="1"/>
          </p:cNvSpPr>
          <p:nvPr>
            <p:ph type="dt" sz="half" idx="10"/>
          </p:nvPr>
        </p:nvSpPr>
        <p:spPr/>
        <p:txBody>
          <a:bodyPr/>
          <a:lstStyle/>
          <a:p>
            <a:fld id="{4575236C-5864-4FD0-A02B-6E1D8B7F4768}" type="datetime1">
              <a:rPr lang="en-US" smtClean="0"/>
              <a:pPr/>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ctr"/>
            <a:r>
              <a:rPr lang="zh-CN" altLang="en-US" b="1" dirty="0" smtClean="0">
                <a:latin typeface="黑体" pitchFamily="49" charset="-122"/>
                <a:ea typeface="黑体" pitchFamily="49" charset="-122"/>
              </a:rPr>
              <a:t>二、早</a:t>
            </a:r>
            <a:r>
              <a:rPr lang="zh-CN" altLang="en-US" b="1" dirty="0" smtClean="0">
                <a:latin typeface="黑体" pitchFamily="49" charset="-122"/>
                <a:ea typeface="黑体" pitchFamily="49" charset="-122"/>
              </a:rPr>
              <a:t>隔离、早治疗</a:t>
            </a:r>
            <a:endParaRPr lang="zh-CN" altLang="en-US" dirty="0">
              <a:latin typeface="黑体" pitchFamily="49" charset="-122"/>
              <a:ea typeface="黑体" pitchFamily="49" charset="-122"/>
            </a:endParaRPr>
          </a:p>
        </p:txBody>
      </p:sp>
      <p:sp>
        <p:nvSpPr>
          <p:cNvPr id="3" name="内容占位符 2"/>
          <p:cNvSpPr>
            <a:spLocks noGrp="1"/>
          </p:cNvSpPr>
          <p:nvPr>
            <p:ph idx="1"/>
          </p:nvPr>
        </p:nvSpPr>
        <p:spPr/>
        <p:txBody>
          <a:bodyPr/>
          <a:lstStyle/>
          <a:p>
            <a:pPr>
              <a:lnSpc>
                <a:spcPct val="150000"/>
              </a:lnSpc>
            </a:pPr>
            <a:r>
              <a:rPr lang="zh-CN" altLang="en-US" dirty="0" smtClean="0">
                <a:latin typeface="微软雅黑" pitchFamily="34" charset="-122"/>
                <a:ea typeface="微软雅黑" pitchFamily="34" charset="-122"/>
              </a:rPr>
              <a:t>（一）隔离医学观察及密切接触者管理</a:t>
            </a:r>
            <a:endParaRPr lang="en-US" altLang="zh-CN" dirty="0" smtClean="0">
              <a:latin typeface="微软雅黑" pitchFamily="34" charset="-122"/>
              <a:ea typeface="微软雅黑" pitchFamily="34" charset="-122"/>
            </a:endParaRPr>
          </a:p>
          <a:p>
            <a:pPr>
              <a:lnSpc>
                <a:spcPct val="150000"/>
              </a:lnSpc>
            </a:pPr>
            <a:r>
              <a:rPr lang="zh-CN" altLang="en-US" dirty="0" smtClean="0">
                <a:latin typeface="微软雅黑" pitchFamily="34" charset="-122"/>
                <a:ea typeface="微软雅黑" pitchFamily="34" charset="-122"/>
              </a:rPr>
              <a:t>（二）医疗救治</a:t>
            </a:r>
            <a:endParaRPr lang="zh-CN" altLang="en-US" dirty="0">
              <a:latin typeface="微软雅黑" pitchFamily="34" charset="-122"/>
              <a:ea typeface="微软雅黑" pitchFamily="34" charset="-122"/>
            </a:endParaRPr>
          </a:p>
        </p:txBody>
      </p:sp>
      <p:sp>
        <p:nvSpPr>
          <p:cNvPr id="4" name="日期占位符 3"/>
          <p:cNvSpPr>
            <a:spLocks noGrp="1"/>
          </p:cNvSpPr>
          <p:nvPr>
            <p:ph type="dt" sz="half" idx="10"/>
          </p:nvPr>
        </p:nvSpPr>
        <p:spPr/>
        <p:txBody>
          <a:bodyPr/>
          <a:lstStyle/>
          <a:p>
            <a:fld id="{8E1FD0C0-6ED1-42A2-B16A-C6A9F22D28D8}" type="datetime1">
              <a:rPr lang="en-US" smtClean="0"/>
              <a:pPr/>
              <a:t>2/24/2020</a:t>
            </a:fld>
            <a:endParaRPr lang="en-US"/>
          </a:p>
        </p:txBody>
      </p:sp>
      <p:sp>
        <p:nvSpPr>
          <p:cNvPr id="5" name="页脚占位符 4"/>
          <p:cNvSpPr>
            <a:spLocks noGrp="1"/>
          </p:cNvSpPr>
          <p:nvPr>
            <p:ph type="ftr" sz="quarter" idx="11"/>
          </p:nvPr>
        </p:nvSpPr>
        <p:spPr/>
        <p:txBody>
          <a:bodyPr/>
          <a:lstStyle/>
          <a:p>
            <a:r>
              <a:rPr lang="zh-CN" altLang="en-US" smtClean="0"/>
              <a:t>国务院联防联控机制</a:t>
            </a:r>
            <a:endParaRPr lang="en-US"/>
          </a:p>
        </p:txBody>
      </p:sp>
      <p:sp>
        <p:nvSpPr>
          <p:cNvPr id="6" name="灯片编号占位符 5"/>
          <p:cNvSpPr>
            <a:spLocks noGrp="1"/>
          </p:cNvSpPr>
          <p:nvPr>
            <p:ph type="sldNum" sz="quarter" idx="12"/>
          </p:nvPr>
        </p:nvSpPr>
        <p:spPr/>
        <p:txBody>
          <a:bodyPr/>
          <a:lstStyle/>
          <a:p>
            <a:fld id="{E1961FAD-C14D-4EF9-9D90-69C5C1F92140}"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latin typeface="黑体" pitchFamily="49" charset="-122"/>
                <a:ea typeface="黑体" pitchFamily="49" charset="-122"/>
              </a:rPr>
              <a:t>（一）隔离医学观察及密切接触者管理</a:t>
            </a:r>
            <a:endParaRPr lang="zh-CN" altLang="en-US" b="1" dirty="0">
              <a:latin typeface="黑体" pitchFamily="49" charset="-122"/>
              <a:ea typeface="黑体" pitchFamily="49" charset="-122"/>
            </a:endParaRPr>
          </a:p>
        </p:txBody>
      </p:sp>
      <p:sp>
        <p:nvSpPr>
          <p:cNvPr id="3" name="内容占位符 2"/>
          <p:cNvSpPr>
            <a:spLocks noGrp="1"/>
          </p:cNvSpPr>
          <p:nvPr>
            <p:ph idx="1"/>
          </p:nvPr>
        </p:nvSpPr>
        <p:spPr/>
        <p:txBody>
          <a:bodyPr>
            <a:normAutofit fontScale="92500" lnSpcReduction="20000"/>
          </a:bodyPr>
          <a:lstStyle/>
          <a:p>
            <a:pPr>
              <a:lnSpc>
                <a:spcPct val="150000"/>
              </a:lnSpc>
            </a:pPr>
            <a:r>
              <a:rPr lang="zh-CN" altLang="en-US" dirty="0" smtClean="0">
                <a:latin typeface="楷体" pitchFamily="49" charset="-122"/>
                <a:ea typeface="楷体" pitchFamily="49" charset="-122"/>
              </a:rPr>
              <a:t>各省份应当设置集中医学隔离观察点。</a:t>
            </a:r>
            <a:endParaRPr lang="en-US" altLang="zh-CN" dirty="0" smtClean="0">
              <a:latin typeface="楷体" pitchFamily="49" charset="-122"/>
              <a:ea typeface="楷体" pitchFamily="49" charset="-122"/>
            </a:endParaRPr>
          </a:p>
          <a:p>
            <a:pPr>
              <a:lnSpc>
                <a:spcPct val="150000"/>
              </a:lnSpc>
            </a:pPr>
            <a:r>
              <a:rPr lang="zh-CN" altLang="en-US" dirty="0" smtClean="0">
                <a:latin typeface="楷体" pitchFamily="49" charset="-122"/>
                <a:ea typeface="楷体" pitchFamily="49" charset="-122"/>
              </a:rPr>
              <a:t>发现相关病例后，立即采取隔离措施，追踪密切接触者，落实可疑病例就地医疗救治和疫情防控的属地化管理，防止疫情扩散蔓延。</a:t>
            </a:r>
            <a:endParaRPr lang="en-US" altLang="zh-CN" dirty="0" smtClean="0">
              <a:latin typeface="楷体" pitchFamily="49" charset="-122"/>
              <a:ea typeface="楷体" pitchFamily="49" charset="-122"/>
            </a:endParaRPr>
          </a:p>
          <a:p>
            <a:pPr>
              <a:lnSpc>
                <a:spcPct val="150000"/>
              </a:lnSpc>
            </a:pPr>
            <a:r>
              <a:rPr lang="zh-CN" altLang="en-US" dirty="0" smtClean="0">
                <a:latin typeface="楷体" pitchFamily="49" charset="-122"/>
                <a:ea typeface="楷体" pitchFamily="49" charset="-122"/>
              </a:rPr>
              <a:t>做好医务人员防护措施，严防院内感染。</a:t>
            </a:r>
            <a:endParaRPr lang="en-US" altLang="zh-CN" dirty="0" smtClean="0">
              <a:latin typeface="楷体" pitchFamily="49" charset="-122"/>
              <a:ea typeface="楷体" pitchFamily="49" charset="-122"/>
            </a:endParaRPr>
          </a:p>
          <a:p>
            <a:pPr>
              <a:lnSpc>
                <a:spcPct val="150000"/>
              </a:lnSpc>
            </a:pPr>
            <a:r>
              <a:rPr lang="zh-CN" altLang="en-US" dirty="0" smtClean="0">
                <a:latin typeface="楷体" pitchFamily="49" charset="-122"/>
                <a:ea typeface="楷体" pitchFamily="49" charset="-122"/>
              </a:rPr>
              <a:t>县（区）级卫生健康行政部门会同相关部门组织实施密切接触者追踪和管理。</a:t>
            </a:r>
            <a:endParaRPr lang="en-US" altLang="zh-CN" dirty="0" smtClean="0">
              <a:latin typeface="楷体" pitchFamily="49" charset="-122"/>
              <a:ea typeface="楷体" pitchFamily="49" charset="-122"/>
            </a:endParaRPr>
          </a:p>
          <a:p>
            <a:pPr>
              <a:lnSpc>
                <a:spcPct val="150000"/>
              </a:lnSpc>
            </a:pPr>
            <a:r>
              <a:rPr lang="zh-CN" altLang="en-US" dirty="0" smtClean="0">
                <a:latin typeface="楷体" pitchFamily="49" charset="-122"/>
                <a:ea typeface="楷体" pitchFamily="49" charset="-122"/>
              </a:rPr>
              <a:t>根据密切接触者管理</a:t>
            </a:r>
            <a:r>
              <a:rPr lang="zh-CN" altLang="en-US" dirty="0" smtClean="0">
                <a:latin typeface="楷体" pitchFamily="49" charset="-122"/>
                <a:ea typeface="楷体" pitchFamily="49" charset="-122"/>
              </a:rPr>
              <a:t>方案明确</a:t>
            </a:r>
            <a:r>
              <a:rPr lang="zh-CN" altLang="en-US" dirty="0" smtClean="0">
                <a:latin typeface="楷体" pitchFamily="49" charset="-122"/>
                <a:ea typeface="楷体" pitchFamily="49" charset="-122"/>
              </a:rPr>
              <a:t>解除隔离标准。</a:t>
            </a:r>
            <a:endParaRPr lang="zh-CN" altLang="en-US" dirty="0">
              <a:latin typeface="楷体" pitchFamily="49" charset="-122"/>
              <a:ea typeface="楷体" pitchFamily="49" charset="-122"/>
            </a:endParaRPr>
          </a:p>
        </p:txBody>
      </p:sp>
      <p:sp>
        <p:nvSpPr>
          <p:cNvPr id="4" name="日期占位符 3"/>
          <p:cNvSpPr>
            <a:spLocks noGrp="1"/>
          </p:cNvSpPr>
          <p:nvPr>
            <p:ph type="dt" sz="half" idx="10"/>
          </p:nvPr>
        </p:nvSpPr>
        <p:spPr/>
        <p:txBody>
          <a:bodyPr/>
          <a:lstStyle/>
          <a:p>
            <a:fld id="{8E1FD0C0-6ED1-42A2-B16A-C6A9F22D28D8}" type="datetime1">
              <a:rPr lang="en-US" smtClean="0"/>
              <a:pPr/>
              <a:t>2/24/2020</a:t>
            </a:fld>
            <a:endParaRPr lang="en-US"/>
          </a:p>
        </p:txBody>
      </p:sp>
      <p:sp>
        <p:nvSpPr>
          <p:cNvPr id="5" name="页脚占位符 4"/>
          <p:cNvSpPr>
            <a:spLocks noGrp="1"/>
          </p:cNvSpPr>
          <p:nvPr>
            <p:ph type="ftr" sz="quarter" idx="11"/>
          </p:nvPr>
        </p:nvSpPr>
        <p:spPr/>
        <p:txBody>
          <a:bodyPr/>
          <a:lstStyle/>
          <a:p>
            <a:r>
              <a:rPr lang="zh-CN" altLang="en-US" smtClean="0"/>
              <a:t>国务院联防联控机制</a:t>
            </a:r>
            <a:endParaRPr lang="en-US"/>
          </a:p>
        </p:txBody>
      </p:sp>
      <p:sp>
        <p:nvSpPr>
          <p:cNvPr id="6" name="灯片编号占位符 5"/>
          <p:cNvSpPr>
            <a:spLocks noGrp="1"/>
          </p:cNvSpPr>
          <p:nvPr>
            <p:ph type="sldNum" sz="quarter" idx="12"/>
          </p:nvPr>
        </p:nvSpPr>
        <p:spPr/>
        <p:txBody>
          <a:bodyPr/>
          <a:lstStyle/>
          <a:p>
            <a:fld id="{E1961FAD-C14D-4EF9-9D90-69C5C1F92140}"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b="1" dirty="0" smtClean="0">
                <a:latin typeface="黑体" pitchFamily="49" charset="-122"/>
                <a:ea typeface="黑体" pitchFamily="49" charset="-122"/>
              </a:rPr>
              <a:t>（二）医疗救治</a:t>
            </a:r>
            <a:endParaRPr lang="zh-CN" altLang="en-US" b="1" dirty="0">
              <a:latin typeface="黑体" pitchFamily="49" charset="-122"/>
              <a:ea typeface="黑体" pitchFamily="49" charset="-122"/>
            </a:endParaRPr>
          </a:p>
        </p:txBody>
      </p:sp>
      <p:sp>
        <p:nvSpPr>
          <p:cNvPr id="3" name="内容占位符 2"/>
          <p:cNvSpPr>
            <a:spLocks noGrp="1"/>
          </p:cNvSpPr>
          <p:nvPr>
            <p:ph idx="1"/>
          </p:nvPr>
        </p:nvSpPr>
        <p:spPr/>
        <p:txBody>
          <a:bodyPr>
            <a:normAutofit fontScale="85000" lnSpcReduction="20000"/>
          </a:bodyPr>
          <a:lstStyle/>
          <a:p>
            <a:pPr>
              <a:lnSpc>
                <a:spcPct val="150000"/>
              </a:lnSpc>
            </a:pPr>
            <a:r>
              <a:rPr lang="zh-CN" altLang="en-US" dirty="0" smtClean="0">
                <a:latin typeface="楷体" pitchFamily="49" charset="-122"/>
                <a:ea typeface="楷体" pitchFamily="49" charset="-122"/>
              </a:rPr>
              <a:t>各省份指定定点收治医院，并成立医疗救治专家组，在出现病例后，指导收治医院做好医疗救治工作。</a:t>
            </a:r>
            <a:endParaRPr lang="en-US" altLang="zh-CN" dirty="0" smtClean="0">
              <a:latin typeface="楷体" pitchFamily="49" charset="-122"/>
              <a:ea typeface="楷体" pitchFamily="49" charset="-122"/>
            </a:endParaRPr>
          </a:p>
          <a:p>
            <a:pPr>
              <a:lnSpc>
                <a:spcPct val="150000"/>
              </a:lnSpc>
            </a:pPr>
            <a:r>
              <a:rPr lang="zh-CN" altLang="en-US" dirty="0" smtClean="0">
                <a:latin typeface="楷体" pitchFamily="49" charset="-122"/>
                <a:ea typeface="楷体" pitchFamily="49" charset="-122"/>
              </a:rPr>
              <a:t>推进医疗救治关口前移，提早提供医疗服务。</a:t>
            </a:r>
            <a:endParaRPr lang="en-US" altLang="zh-CN" dirty="0" smtClean="0">
              <a:latin typeface="楷体" pitchFamily="49" charset="-122"/>
              <a:ea typeface="楷体" pitchFamily="49" charset="-122"/>
            </a:endParaRPr>
          </a:p>
          <a:p>
            <a:pPr>
              <a:lnSpc>
                <a:spcPct val="150000"/>
              </a:lnSpc>
            </a:pPr>
            <a:r>
              <a:rPr lang="zh-CN" altLang="en-US" dirty="0" smtClean="0">
                <a:latin typeface="楷体" pitchFamily="49" charset="-122"/>
                <a:ea typeface="楷体" pitchFamily="49" charset="-122"/>
              </a:rPr>
              <a:t>加强对轻症患者的医疗救治，减少轻症向重症的转化，重点加强重症病例救治，降低病死率。</a:t>
            </a:r>
            <a:endParaRPr lang="en-US" altLang="zh-CN" dirty="0" smtClean="0">
              <a:latin typeface="楷体" pitchFamily="49" charset="-122"/>
              <a:ea typeface="楷体" pitchFamily="49" charset="-122"/>
            </a:endParaRPr>
          </a:p>
          <a:p>
            <a:pPr>
              <a:lnSpc>
                <a:spcPct val="150000"/>
              </a:lnSpc>
            </a:pPr>
            <a:r>
              <a:rPr lang="zh-CN" altLang="en-US" dirty="0" smtClean="0">
                <a:latin typeface="楷体" pitchFamily="49" charset="-122"/>
                <a:ea typeface="楷体" pitchFamily="49" charset="-122"/>
              </a:rPr>
              <a:t>各医疗机构根据</a:t>
            </a:r>
            <a:r>
              <a:rPr lang="en-US" altLang="zh-CN" dirty="0" smtClean="0">
                <a:latin typeface="楷体" pitchFamily="49" charset="-122"/>
                <a:ea typeface="楷体" pitchFamily="49" charset="-122"/>
              </a:rPr>
              <a:t>《</a:t>
            </a:r>
            <a:r>
              <a:rPr lang="zh-CN" altLang="en-US" dirty="0" smtClean="0">
                <a:latin typeface="楷体" pitchFamily="49" charset="-122"/>
                <a:ea typeface="楷体" pitchFamily="49" charset="-122"/>
              </a:rPr>
              <a:t>诊疗方案</a:t>
            </a:r>
            <a:r>
              <a:rPr lang="en-US" altLang="zh-CN" dirty="0" smtClean="0">
                <a:latin typeface="楷体" pitchFamily="49" charset="-122"/>
                <a:ea typeface="楷体" pitchFamily="49" charset="-122"/>
              </a:rPr>
              <a:t>》</a:t>
            </a:r>
            <a:r>
              <a:rPr lang="zh-CN" altLang="en-US" dirty="0" smtClean="0">
                <a:latin typeface="楷体" pitchFamily="49" charset="-122"/>
                <a:ea typeface="楷体" pitchFamily="49" charset="-122"/>
              </a:rPr>
              <a:t>对病人进行分类治疗，采用对症和支持治疗、抗病毒、抗炎、中西医结合等方法综合施治，对符合解除隔离和出院标准的病人及时安排解除隔离或出院。</a:t>
            </a:r>
            <a:endParaRPr lang="zh-CN" altLang="en-US" dirty="0">
              <a:latin typeface="楷体" pitchFamily="49" charset="-122"/>
              <a:ea typeface="楷体" pitchFamily="49" charset="-122"/>
            </a:endParaRPr>
          </a:p>
        </p:txBody>
      </p:sp>
      <p:sp>
        <p:nvSpPr>
          <p:cNvPr id="4" name="日期占位符 3"/>
          <p:cNvSpPr>
            <a:spLocks noGrp="1"/>
          </p:cNvSpPr>
          <p:nvPr>
            <p:ph type="dt" sz="half" idx="10"/>
          </p:nvPr>
        </p:nvSpPr>
        <p:spPr/>
        <p:txBody>
          <a:bodyPr/>
          <a:lstStyle/>
          <a:p>
            <a:fld id="{8E1FD0C0-6ED1-42A2-B16A-C6A9F22D28D8}" type="datetime1">
              <a:rPr lang="en-US" smtClean="0"/>
              <a:pPr/>
              <a:t>2/24/2020</a:t>
            </a:fld>
            <a:endParaRPr lang="en-US"/>
          </a:p>
        </p:txBody>
      </p:sp>
      <p:sp>
        <p:nvSpPr>
          <p:cNvPr id="5" name="页脚占位符 4"/>
          <p:cNvSpPr>
            <a:spLocks noGrp="1"/>
          </p:cNvSpPr>
          <p:nvPr>
            <p:ph type="ftr" sz="quarter" idx="11"/>
          </p:nvPr>
        </p:nvSpPr>
        <p:spPr/>
        <p:txBody>
          <a:bodyPr/>
          <a:lstStyle/>
          <a:p>
            <a:r>
              <a:rPr lang="zh-CN" altLang="en-US" smtClean="0"/>
              <a:t>国务院联防联控机制</a:t>
            </a:r>
            <a:endParaRPr lang="en-US"/>
          </a:p>
        </p:txBody>
      </p:sp>
      <p:sp>
        <p:nvSpPr>
          <p:cNvPr id="6" name="灯片编号占位符 5"/>
          <p:cNvSpPr>
            <a:spLocks noGrp="1"/>
          </p:cNvSpPr>
          <p:nvPr>
            <p:ph type="sldNum" sz="quarter" idx="12"/>
          </p:nvPr>
        </p:nvSpPr>
        <p:spPr/>
        <p:txBody>
          <a:bodyPr/>
          <a:lstStyle/>
          <a:p>
            <a:fld id="{E1961FAD-C14D-4EF9-9D90-69C5C1F92140}"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38522" y="2800066"/>
            <a:ext cx="3114956" cy="1107996"/>
          </a:xfrm>
          <a:prstGeom prst="rect">
            <a:avLst/>
          </a:prstGeom>
          <a:noFill/>
        </p:spPr>
        <p:txBody>
          <a:bodyPr wrap="none" lIns="91440" tIns="45720" rIns="91440" bIns="45720">
            <a:spAutoFit/>
          </a:bodyPr>
          <a:lstStyle/>
          <a:p>
            <a:pPr algn="ctr"/>
            <a:r>
              <a:rPr lang="zh-CN" altLang="en-US" sz="6600" b="1" cap="none" spc="0" dirty="0" smtClean="0">
                <a:ln w="0"/>
                <a:solidFill>
                  <a:schemeClr val="tx1"/>
                </a:solidFill>
                <a:effectLst>
                  <a:outerShdw blurRad="38100" dist="19050" dir="2700000" algn="tl" rotWithShape="0">
                    <a:schemeClr val="dk1">
                      <a:alpha val="40000"/>
                    </a:schemeClr>
                  </a:outerShdw>
                </a:effectLst>
              </a:rPr>
              <a:t>谢  谢！</a:t>
            </a:r>
            <a:endParaRPr lang="en-US" sz="6600" b="1" cap="none" spc="0" dirty="0">
              <a:ln w="0"/>
              <a:solidFill>
                <a:schemeClr val="tx1"/>
              </a:solidFill>
              <a:effectLst>
                <a:outerShdw blurRad="38100" dist="19050" dir="2700000" algn="tl" rotWithShape="0">
                  <a:schemeClr val="dk1">
                    <a:alpha val="40000"/>
                  </a:schemeClr>
                </a:outerShdw>
              </a:effectLst>
            </a:endParaRPr>
          </a:p>
        </p:txBody>
      </p:sp>
      <p:sp>
        <p:nvSpPr>
          <p:cNvPr id="5" name="Date Placeholder 4"/>
          <p:cNvSpPr>
            <a:spLocks noGrp="1"/>
          </p:cNvSpPr>
          <p:nvPr>
            <p:ph type="dt" sz="half" idx="10"/>
          </p:nvPr>
        </p:nvSpPr>
        <p:spPr/>
        <p:txBody>
          <a:bodyPr/>
          <a:lstStyle/>
          <a:p>
            <a:fld id="{A1CADD38-1701-4487-8FC0-8229EF84FC97}" type="datetime1">
              <a:rPr lang="en-US" smtClean="0"/>
              <a:pPr/>
              <a:t>2/24/2020</a:t>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pPr/>
              <a:t>15</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b="1" dirty="0" smtClean="0">
                <a:latin typeface="黑体" panose="02010609060101010101" pitchFamily="49" charset="-122"/>
                <a:ea typeface="黑体" panose="02010609060101010101" pitchFamily="49" charset="-122"/>
              </a:rPr>
              <a:t>目录</a:t>
            </a:r>
            <a:endParaRPr lang="en-US" b="1" dirty="0">
              <a:latin typeface="黑体" panose="02010609060101010101" pitchFamily="49" charset="-122"/>
              <a:ea typeface="黑体" panose="02010609060101010101" pitchFamily="49" charset="-122"/>
            </a:endParaRPr>
          </a:p>
        </p:txBody>
      </p:sp>
      <p:sp>
        <p:nvSpPr>
          <p:cNvPr id="3" name="Content Placeholder 2"/>
          <p:cNvSpPr>
            <a:spLocks noGrp="1"/>
          </p:cNvSpPr>
          <p:nvPr>
            <p:ph idx="1"/>
          </p:nvPr>
        </p:nvSpPr>
        <p:spPr/>
        <p:txBody>
          <a:bodyPr>
            <a:normAutofit/>
          </a:bodyPr>
          <a:lstStyle/>
          <a:p>
            <a:pPr>
              <a:lnSpc>
                <a:spcPct val="150000"/>
              </a:lnSpc>
            </a:pPr>
            <a:r>
              <a:rPr lang="zh-CN" altLang="en-US" dirty="0" smtClean="0">
                <a:latin typeface="微软雅黑" pitchFamily="34" charset="-122"/>
                <a:ea typeface="微软雅黑" pitchFamily="34" charset="-122"/>
              </a:rPr>
              <a:t>一、早发现、早报告</a:t>
            </a:r>
          </a:p>
          <a:p>
            <a:pPr>
              <a:lnSpc>
                <a:spcPct val="150000"/>
              </a:lnSpc>
            </a:pPr>
            <a:r>
              <a:rPr lang="zh-CN" altLang="en-US" dirty="0" smtClean="0">
                <a:latin typeface="微软雅黑" pitchFamily="34" charset="-122"/>
                <a:ea typeface="微软雅黑" pitchFamily="34" charset="-122"/>
              </a:rPr>
              <a:t>二、早隔离、早治疗</a:t>
            </a:r>
            <a:endParaRPr lang="en-US" altLang="zh-CN" dirty="0" smtClean="0">
              <a:latin typeface="微软雅黑" pitchFamily="34" charset="-122"/>
              <a:ea typeface="微软雅黑" pitchFamily="34" charset="-122"/>
            </a:endParaRPr>
          </a:p>
          <a:p>
            <a:pPr>
              <a:lnSpc>
                <a:spcPct val="150000"/>
              </a:lnSpc>
            </a:pPr>
            <a:endParaRPr lang="en-US" altLang="zh-CN" dirty="0" smtClean="0">
              <a:latin typeface="微软雅黑" pitchFamily="34" charset="-122"/>
              <a:ea typeface="微软雅黑" pitchFamily="34" charset="-122"/>
            </a:endParaRPr>
          </a:p>
        </p:txBody>
      </p:sp>
      <p:sp>
        <p:nvSpPr>
          <p:cNvPr id="4" name="Date Placeholder 3"/>
          <p:cNvSpPr>
            <a:spLocks noGrp="1"/>
          </p:cNvSpPr>
          <p:nvPr>
            <p:ph type="dt" sz="half" idx="10"/>
          </p:nvPr>
        </p:nvSpPr>
        <p:spPr/>
        <p:txBody>
          <a:bodyPr/>
          <a:lstStyle/>
          <a:p>
            <a:fld id="{9CB66B37-41E3-4D82-9FC7-4C644721950D}" type="datetime1">
              <a:rPr lang="en-US" smtClean="0"/>
              <a:pPr/>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nSpc>
                <a:spcPct val="150000"/>
              </a:lnSpc>
            </a:pPr>
            <a:r>
              <a:rPr lang="zh-CN" altLang="en-US" b="1" dirty="0" smtClean="0">
                <a:latin typeface="+mj-ea"/>
              </a:rPr>
              <a:t>一、早发现、早报告</a:t>
            </a:r>
          </a:p>
        </p:txBody>
      </p:sp>
      <p:sp>
        <p:nvSpPr>
          <p:cNvPr id="4" name="Subtitle 3"/>
          <p:cNvSpPr>
            <a:spLocks noGrp="1"/>
          </p:cNvSpPr>
          <p:nvPr>
            <p:ph type="subTitle" idx="1"/>
          </p:nvPr>
        </p:nvSpPr>
        <p:spPr/>
        <p:txBody>
          <a:bodyPr/>
          <a:lstStyle/>
          <a:p>
            <a:endParaRPr lang="en-US" dirty="0"/>
          </a:p>
        </p:txBody>
      </p:sp>
      <p:sp>
        <p:nvSpPr>
          <p:cNvPr id="5" name="Date Placeholder 4"/>
          <p:cNvSpPr>
            <a:spLocks noGrp="1"/>
          </p:cNvSpPr>
          <p:nvPr>
            <p:ph type="dt" sz="half" idx="10"/>
          </p:nvPr>
        </p:nvSpPr>
        <p:spPr/>
        <p:txBody>
          <a:bodyPr/>
          <a:lstStyle/>
          <a:p>
            <a:fld id="{BFFD77D3-4AF2-4A1D-A90F-EAADC68C55E4}" type="datetime1">
              <a:rPr lang="en-US" smtClean="0"/>
              <a:pPr/>
              <a:t>2/24/2020</a:t>
            </a:fld>
            <a:endParaRPr lang="en-US"/>
          </a:p>
        </p:txBody>
      </p:sp>
      <p:sp>
        <p:nvSpPr>
          <p:cNvPr id="6" name="Footer Placeholder 5"/>
          <p:cNvSpPr>
            <a:spLocks noGrp="1"/>
          </p:cNvSpPr>
          <p:nvPr>
            <p:ph type="ftr" sz="quarter" idx="11"/>
          </p:nvPr>
        </p:nvSpPr>
        <p:spPr/>
        <p:txBody>
          <a:bodyPr/>
          <a:lstStyle/>
          <a:p>
            <a:r>
              <a:rPr lang="zh-CN" altLang="en-US" smtClean="0"/>
              <a:t>国务院联防联控机制</a:t>
            </a:r>
            <a:endParaRPr lang="en-US"/>
          </a:p>
        </p:txBody>
      </p:sp>
      <p:sp>
        <p:nvSpPr>
          <p:cNvPr id="7" name="Slide Number Placeholder 6"/>
          <p:cNvSpPr>
            <a:spLocks noGrp="1"/>
          </p:cNvSpPr>
          <p:nvPr>
            <p:ph type="sldNum" sz="quarter" idx="12"/>
          </p:nvPr>
        </p:nvSpPr>
        <p:spPr/>
        <p:txBody>
          <a:bodyPr/>
          <a:lstStyle/>
          <a:p>
            <a:fld id="{E1961FAD-C14D-4EF9-9D90-69C5C1F92140}"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zh-CN" altLang="en-US" b="1" dirty="0" smtClean="0">
                <a:latin typeface="黑体" pitchFamily="49" charset="-122"/>
                <a:ea typeface="黑体" pitchFamily="49" charset="-122"/>
              </a:rPr>
              <a:t>一、</a:t>
            </a:r>
            <a:r>
              <a:rPr lang="zh-CN" altLang="en-US" b="1" dirty="0" smtClean="0">
                <a:latin typeface="黑体" pitchFamily="49" charset="-122"/>
                <a:ea typeface="黑体" pitchFamily="49" charset="-122"/>
              </a:rPr>
              <a:t>早</a:t>
            </a:r>
            <a:r>
              <a:rPr lang="zh-CN" altLang="en-US" b="1" dirty="0" smtClean="0">
                <a:latin typeface="黑体" pitchFamily="49" charset="-122"/>
                <a:ea typeface="黑体" pitchFamily="49" charset="-122"/>
              </a:rPr>
              <a:t>发现、早报告</a:t>
            </a:r>
            <a:endParaRPr lang="en-US" b="1" dirty="0">
              <a:latin typeface="黑体" pitchFamily="49" charset="-122"/>
              <a:ea typeface="黑体" pitchFamily="49" charset="-122"/>
            </a:endParaRPr>
          </a:p>
        </p:txBody>
      </p:sp>
      <p:sp>
        <p:nvSpPr>
          <p:cNvPr id="3" name="Content Placeholder 2"/>
          <p:cNvSpPr>
            <a:spLocks noGrp="1"/>
          </p:cNvSpPr>
          <p:nvPr>
            <p:ph idx="1"/>
          </p:nvPr>
        </p:nvSpPr>
        <p:spPr/>
        <p:txBody>
          <a:bodyPr>
            <a:normAutofit fontScale="92500" lnSpcReduction="20000"/>
          </a:bodyPr>
          <a:lstStyle/>
          <a:p>
            <a:pPr>
              <a:lnSpc>
                <a:spcPct val="150000"/>
              </a:lnSpc>
            </a:pPr>
            <a:r>
              <a:rPr lang="zh-CN" altLang="en-US" dirty="0" smtClean="0">
                <a:latin typeface="楷体" pitchFamily="49" charset="-122"/>
                <a:ea typeface="楷体" pitchFamily="49" charset="-122"/>
              </a:rPr>
              <a:t>为进一步提高早期发现病例的能力，各省（区、市）应当设立新型冠状病毒肺炎监测网络，该监测网络成员单位包括各级各类医疗机构和疾病预防控制机构。</a:t>
            </a:r>
            <a:endParaRPr lang="en-US" altLang="zh-CN" dirty="0" smtClean="0">
              <a:latin typeface="楷体" pitchFamily="49" charset="-122"/>
              <a:ea typeface="楷体" pitchFamily="49" charset="-122"/>
            </a:endParaRPr>
          </a:p>
          <a:p>
            <a:pPr>
              <a:lnSpc>
                <a:spcPct val="150000"/>
              </a:lnSpc>
            </a:pPr>
            <a:r>
              <a:rPr lang="zh-CN" altLang="en-US" dirty="0" smtClean="0">
                <a:latin typeface="微软雅黑" pitchFamily="34" charset="-122"/>
                <a:ea typeface="微软雅黑" pitchFamily="34" charset="-122"/>
              </a:rPr>
              <a:t>（一）病例监测报告</a:t>
            </a:r>
            <a:endParaRPr lang="en-US" altLang="zh-CN" dirty="0" smtClean="0">
              <a:latin typeface="微软雅黑" pitchFamily="34" charset="-122"/>
              <a:ea typeface="微软雅黑" pitchFamily="34" charset="-122"/>
            </a:endParaRPr>
          </a:p>
          <a:p>
            <a:pPr>
              <a:lnSpc>
                <a:spcPct val="150000"/>
              </a:lnSpc>
            </a:pPr>
            <a:r>
              <a:rPr lang="zh-CN" altLang="en-US" dirty="0" smtClean="0">
                <a:latin typeface="微软雅黑" pitchFamily="34" charset="-122"/>
                <a:ea typeface="微软雅黑" pitchFamily="34" charset="-122"/>
              </a:rPr>
              <a:t>（二）聚集性疫情监测报告</a:t>
            </a:r>
            <a:endParaRPr lang="en-US" altLang="zh-CN" dirty="0" smtClean="0">
              <a:latin typeface="微软雅黑" pitchFamily="34" charset="-122"/>
              <a:ea typeface="微软雅黑" pitchFamily="34" charset="-122"/>
            </a:endParaRPr>
          </a:p>
          <a:p>
            <a:pPr>
              <a:lnSpc>
                <a:spcPct val="150000"/>
              </a:lnSpc>
            </a:pPr>
            <a:r>
              <a:rPr lang="zh-CN" altLang="en-US" dirty="0" smtClean="0">
                <a:latin typeface="微软雅黑" pitchFamily="34" charset="-122"/>
                <a:ea typeface="微软雅黑" pitchFamily="34" charset="-122"/>
              </a:rPr>
              <a:t>（三）社区疫情监测</a:t>
            </a:r>
            <a:endParaRPr lang="en-US" altLang="zh-CN" dirty="0" smtClean="0">
              <a:latin typeface="微软雅黑" pitchFamily="34" charset="-122"/>
              <a:ea typeface="微软雅黑" pitchFamily="34" charset="-122"/>
            </a:endParaRPr>
          </a:p>
          <a:p>
            <a:pPr>
              <a:lnSpc>
                <a:spcPct val="150000"/>
              </a:lnSpc>
            </a:pPr>
            <a:r>
              <a:rPr lang="zh-CN" altLang="en-US" dirty="0" smtClean="0">
                <a:latin typeface="微软雅黑" pitchFamily="34" charset="-122"/>
                <a:ea typeface="微软雅黑" pitchFamily="34" charset="-122"/>
              </a:rPr>
              <a:t>（四）单位和个人监测</a:t>
            </a:r>
          </a:p>
        </p:txBody>
      </p:sp>
      <p:sp>
        <p:nvSpPr>
          <p:cNvPr id="4" name="Date Placeholder 3"/>
          <p:cNvSpPr>
            <a:spLocks noGrp="1"/>
          </p:cNvSpPr>
          <p:nvPr>
            <p:ph type="dt" sz="half" idx="10"/>
          </p:nvPr>
        </p:nvSpPr>
        <p:spPr/>
        <p:txBody>
          <a:bodyPr/>
          <a:lstStyle/>
          <a:p>
            <a:fld id="{8E1FD0C0-6ED1-42A2-B16A-C6A9F22D28D8}" type="datetime1">
              <a:rPr lang="en-US" smtClean="0"/>
              <a:pPr/>
              <a:t>2/24/2020</a:t>
            </a:fld>
            <a:endParaRPr lang="en-US"/>
          </a:p>
        </p:txBody>
      </p:sp>
      <p:sp>
        <p:nvSpPr>
          <p:cNvPr id="5" name="Footer Placeholder 4"/>
          <p:cNvSpPr>
            <a:spLocks noGrp="1"/>
          </p:cNvSpPr>
          <p:nvPr>
            <p:ph type="ftr" sz="quarter" idx="11"/>
          </p:nvPr>
        </p:nvSpPr>
        <p:spPr/>
        <p:txBody>
          <a:bodyPr/>
          <a:lstStyle/>
          <a:p>
            <a:r>
              <a:rPr lang="zh-CN" altLang="en-US" smtClean="0"/>
              <a:t>国务院联防联控机制</a:t>
            </a:r>
            <a:endParaRPr lang="en-US"/>
          </a:p>
        </p:txBody>
      </p:sp>
      <p:sp>
        <p:nvSpPr>
          <p:cNvPr id="6" name="Slide Number Placeholder 5"/>
          <p:cNvSpPr>
            <a:spLocks noGrp="1"/>
          </p:cNvSpPr>
          <p:nvPr>
            <p:ph type="sldNum" sz="quarter" idx="12"/>
          </p:nvPr>
        </p:nvSpPr>
        <p:spPr/>
        <p:txBody>
          <a:bodyPr/>
          <a:lstStyle/>
          <a:p>
            <a:fld id="{E1961FAD-C14D-4EF9-9D90-69C5C1F92140}"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b="1" dirty="0" smtClean="0">
                <a:latin typeface="黑体" pitchFamily="49" charset="-122"/>
                <a:ea typeface="黑体" pitchFamily="49" charset="-122"/>
              </a:rPr>
              <a:t>（一）病例监测报告</a:t>
            </a:r>
            <a:endParaRPr lang="zh-CN" altLang="en-US" b="1" dirty="0">
              <a:latin typeface="黑体" pitchFamily="49" charset="-122"/>
              <a:ea typeface="黑体" pitchFamily="49" charset="-122"/>
            </a:endParaRPr>
          </a:p>
        </p:txBody>
      </p:sp>
      <p:sp>
        <p:nvSpPr>
          <p:cNvPr id="3" name="内容占位符 2"/>
          <p:cNvSpPr>
            <a:spLocks noGrp="1"/>
          </p:cNvSpPr>
          <p:nvPr>
            <p:ph idx="1"/>
          </p:nvPr>
        </p:nvSpPr>
        <p:spPr>
          <a:xfrm>
            <a:off x="838200" y="1651379"/>
            <a:ext cx="10515600" cy="4525584"/>
          </a:xfrm>
        </p:spPr>
        <p:txBody>
          <a:bodyPr>
            <a:noAutofit/>
          </a:bodyPr>
          <a:lstStyle/>
          <a:p>
            <a:pPr>
              <a:lnSpc>
                <a:spcPct val="100000"/>
              </a:lnSpc>
            </a:pPr>
            <a:r>
              <a:rPr lang="zh-CN" altLang="en-US" dirty="0" smtClean="0">
                <a:latin typeface="微软雅黑" pitchFamily="34" charset="-122"/>
                <a:ea typeface="微软雅黑" pitchFamily="34" charset="-122"/>
              </a:rPr>
              <a:t>监测对象：</a:t>
            </a:r>
            <a:r>
              <a:rPr lang="zh-CN" altLang="en-US" dirty="0" smtClean="0">
                <a:latin typeface="楷体" pitchFamily="49" charset="-122"/>
                <a:ea typeface="楷体" pitchFamily="49" charset="-122"/>
              </a:rPr>
              <a:t>发热（体温大于</a:t>
            </a:r>
            <a:r>
              <a:rPr lang="en-US" dirty="0" smtClean="0">
                <a:latin typeface="楷体" pitchFamily="49" charset="-122"/>
                <a:ea typeface="楷体" pitchFamily="49" charset="-122"/>
              </a:rPr>
              <a:t>37.4</a:t>
            </a:r>
            <a:r>
              <a:rPr lang="zh-CN" altLang="en-US" dirty="0" smtClean="0">
                <a:latin typeface="楷体" pitchFamily="49" charset="-122"/>
                <a:ea typeface="楷体" pitchFamily="49" charset="-122"/>
              </a:rPr>
              <a:t>℃），伴上呼吸道症状，有可疑接触史或旅行史者。</a:t>
            </a:r>
          </a:p>
          <a:p>
            <a:pPr>
              <a:lnSpc>
                <a:spcPct val="100000"/>
              </a:lnSpc>
            </a:pPr>
            <a:r>
              <a:rPr lang="zh-CN" altLang="en-US" dirty="0" smtClean="0">
                <a:latin typeface="微软雅黑" pitchFamily="34" charset="-122"/>
                <a:ea typeface="微软雅黑" pitchFamily="34" charset="-122"/>
              </a:rPr>
              <a:t>监测时间：</a:t>
            </a:r>
            <a:r>
              <a:rPr lang="zh-CN" altLang="en-US" dirty="0" smtClean="0">
                <a:latin typeface="楷体" pitchFamily="49" charset="-122"/>
                <a:ea typeface="楷体" pitchFamily="49" charset="-122"/>
              </a:rPr>
              <a:t>截至</a:t>
            </a:r>
            <a:r>
              <a:rPr lang="en-US" dirty="0" smtClean="0">
                <a:latin typeface="楷体" pitchFamily="49" charset="-122"/>
                <a:ea typeface="楷体" pitchFamily="49" charset="-122"/>
              </a:rPr>
              <a:t>2020</a:t>
            </a:r>
            <a:r>
              <a:rPr lang="zh-CN" altLang="en-US" dirty="0" smtClean="0">
                <a:latin typeface="楷体" pitchFamily="49" charset="-122"/>
                <a:ea typeface="楷体" pitchFamily="49" charset="-122"/>
              </a:rPr>
              <a:t>年</a:t>
            </a:r>
            <a:r>
              <a:rPr lang="en-US" dirty="0" smtClean="0">
                <a:latin typeface="楷体" pitchFamily="49" charset="-122"/>
                <a:ea typeface="楷体" pitchFamily="49" charset="-122"/>
              </a:rPr>
              <a:t>12</a:t>
            </a:r>
            <a:r>
              <a:rPr lang="zh-CN" altLang="en-US" dirty="0" smtClean="0">
                <a:latin typeface="楷体" pitchFamily="49" charset="-122"/>
                <a:ea typeface="楷体" pitchFamily="49" charset="-122"/>
              </a:rPr>
              <a:t>月，各级各类医疗机构和疾控机构每日开展病例监测排查工作。</a:t>
            </a:r>
          </a:p>
          <a:p>
            <a:pPr>
              <a:lnSpc>
                <a:spcPct val="100000"/>
              </a:lnSpc>
            </a:pPr>
            <a:r>
              <a:rPr lang="zh-CN" altLang="en-US" dirty="0" smtClean="0">
                <a:latin typeface="微软雅黑" pitchFamily="34" charset="-122"/>
                <a:ea typeface="微软雅黑" pitchFamily="34" charset="-122"/>
              </a:rPr>
              <a:t>监测地点：</a:t>
            </a:r>
            <a:r>
              <a:rPr lang="zh-CN" altLang="en-US" dirty="0" smtClean="0">
                <a:latin typeface="楷体" pitchFamily="49" charset="-122"/>
                <a:ea typeface="楷体" pitchFamily="49" charset="-122"/>
              </a:rPr>
              <a:t>所有门急诊、发热门诊和住院病房等相关诊室均开展病例监测工作。</a:t>
            </a:r>
          </a:p>
          <a:p>
            <a:pPr>
              <a:lnSpc>
                <a:spcPct val="100000"/>
              </a:lnSpc>
            </a:pPr>
            <a:r>
              <a:rPr lang="zh-CN" altLang="en-US" dirty="0" smtClean="0">
                <a:latin typeface="微软雅黑" pitchFamily="34" charset="-122"/>
                <a:ea typeface="微软雅黑" pitchFamily="34" charset="-122"/>
              </a:rPr>
              <a:t>标本采集及实验室检测</a:t>
            </a:r>
            <a:r>
              <a:rPr lang="zh-CN" altLang="en-US" dirty="0" smtClean="0">
                <a:latin typeface="楷体" pitchFamily="49" charset="-122"/>
                <a:ea typeface="楷体" pitchFamily="49" charset="-122"/>
              </a:rPr>
              <a:t>：医疗机构采集病例临床标本，送当地指定的疾控机构或医疗机构或第三方检测机构实验室进行检测，承担检测工作的机构</a:t>
            </a:r>
            <a:r>
              <a:rPr lang="en-US" dirty="0" smtClean="0">
                <a:latin typeface="楷体" pitchFamily="49" charset="-122"/>
                <a:ea typeface="楷体" pitchFamily="49" charset="-122"/>
              </a:rPr>
              <a:t>24</a:t>
            </a:r>
            <a:r>
              <a:rPr lang="zh-CN" altLang="en-US" dirty="0" smtClean="0">
                <a:latin typeface="楷体" pitchFamily="49" charset="-122"/>
                <a:ea typeface="楷体" pitchFamily="49" charset="-122"/>
              </a:rPr>
              <a:t>小时内完成检测，并反馈检测结果。</a:t>
            </a:r>
          </a:p>
        </p:txBody>
      </p:sp>
      <p:sp>
        <p:nvSpPr>
          <p:cNvPr id="4" name="日期占位符 3"/>
          <p:cNvSpPr>
            <a:spLocks noGrp="1"/>
          </p:cNvSpPr>
          <p:nvPr>
            <p:ph type="dt" sz="half" idx="10"/>
          </p:nvPr>
        </p:nvSpPr>
        <p:spPr/>
        <p:txBody>
          <a:bodyPr/>
          <a:lstStyle/>
          <a:p>
            <a:fld id="{8E1FD0C0-6ED1-42A2-B16A-C6A9F22D28D8}" type="datetime1">
              <a:rPr lang="en-US" smtClean="0"/>
              <a:pPr/>
              <a:t>2/24/2020</a:t>
            </a:fld>
            <a:endParaRPr lang="en-US"/>
          </a:p>
        </p:txBody>
      </p:sp>
      <p:sp>
        <p:nvSpPr>
          <p:cNvPr id="5" name="页脚占位符 4"/>
          <p:cNvSpPr>
            <a:spLocks noGrp="1"/>
          </p:cNvSpPr>
          <p:nvPr>
            <p:ph type="ftr" sz="quarter" idx="11"/>
          </p:nvPr>
        </p:nvSpPr>
        <p:spPr/>
        <p:txBody>
          <a:bodyPr/>
          <a:lstStyle/>
          <a:p>
            <a:r>
              <a:rPr lang="zh-CN" altLang="en-US" smtClean="0"/>
              <a:t>国务院联防联控机制</a:t>
            </a:r>
            <a:endParaRPr lang="en-US"/>
          </a:p>
        </p:txBody>
      </p:sp>
      <p:sp>
        <p:nvSpPr>
          <p:cNvPr id="6" name="灯片编号占位符 5"/>
          <p:cNvSpPr>
            <a:spLocks noGrp="1"/>
          </p:cNvSpPr>
          <p:nvPr>
            <p:ph type="sldNum" sz="quarter" idx="12"/>
          </p:nvPr>
        </p:nvSpPr>
        <p:spPr/>
        <p:txBody>
          <a:bodyPr/>
          <a:lstStyle/>
          <a:p>
            <a:fld id="{E1961FAD-C14D-4EF9-9D90-69C5C1F92140}"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b="1" dirty="0" smtClean="0">
                <a:latin typeface="黑体" pitchFamily="49" charset="-122"/>
                <a:ea typeface="黑体" pitchFamily="49" charset="-122"/>
              </a:rPr>
              <a:t>（一）病例监测报告（续）</a:t>
            </a:r>
            <a:endParaRPr lang="zh-CN" altLang="en-US" dirty="0"/>
          </a:p>
        </p:txBody>
      </p:sp>
      <p:sp>
        <p:nvSpPr>
          <p:cNvPr id="3" name="内容占位符 2"/>
          <p:cNvSpPr>
            <a:spLocks noGrp="1"/>
          </p:cNvSpPr>
          <p:nvPr>
            <p:ph idx="1"/>
          </p:nvPr>
        </p:nvSpPr>
        <p:spPr>
          <a:xfrm>
            <a:off x="838200" y="1624084"/>
            <a:ext cx="10515600" cy="4552879"/>
          </a:xfrm>
        </p:spPr>
        <p:txBody>
          <a:bodyPr>
            <a:normAutofit fontScale="92500" lnSpcReduction="20000"/>
          </a:bodyPr>
          <a:lstStyle/>
          <a:p>
            <a:pPr>
              <a:lnSpc>
                <a:spcPct val="150000"/>
              </a:lnSpc>
            </a:pPr>
            <a:r>
              <a:rPr lang="zh-CN" altLang="en-US" dirty="0" smtClean="0">
                <a:latin typeface="微软雅黑" pitchFamily="34" charset="-122"/>
                <a:ea typeface="微软雅黑" pitchFamily="34" charset="-122"/>
              </a:rPr>
              <a:t>环境标本监测和血清流行病学调查：</a:t>
            </a:r>
            <a:r>
              <a:rPr lang="zh-CN" altLang="en-US" dirty="0" smtClean="0">
                <a:latin typeface="楷体" pitchFamily="49" charset="-122"/>
                <a:ea typeface="楷体" pitchFamily="49" charset="-122"/>
              </a:rPr>
              <a:t>根据实际需要适时开展。</a:t>
            </a:r>
          </a:p>
          <a:p>
            <a:pPr>
              <a:lnSpc>
                <a:spcPct val="150000"/>
              </a:lnSpc>
            </a:pPr>
            <a:r>
              <a:rPr lang="zh-CN" altLang="en-US" dirty="0" smtClean="0">
                <a:latin typeface="微软雅黑" pitchFamily="34" charset="-122"/>
                <a:ea typeface="微软雅黑" pitchFamily="34" charset="-122"/>
              </a:rPr>
              <a:t>流行病学调查：</a:t>
            </a:r>
            <a:r>
              <a:rPr lang="zh-CN" altLang="en-US" dirty="0" smtClean="0">
                <a:latin typeface="楷体" pitchFamily="49" charset="-122"/>
                <a:ea typeface="楷体" pitchFamily="49" charset="-122"/>
              </a:rPr>
              <a:t>疾控机构接到病例报告后应当立即开展流行病学调查，并于</a:t>
            </a:r>
            <a:r>
              <a:rPr lang="en-US" dirty="0" smtClean="0">
                <a:latin typeface="楷体" pitchFamily="49" charset="-122"/>
                <a:ea typeface="楷体" pitchFamily="49" charset="-122"/>
              </a:rPr>
              <a:t>24</a:t>
            </a:r>
            <a:r>
              <a:rPr lang="zh-CN" altLang="en-US" dirty="0" smtClean="0">
                <a:latin typeface="楷体" pitchFamily="49" charset="-122"/>
                <a:ea typeface="楷体" pitchFamily="49" charset="-122"/>
              </a:rPr>
              <a:t>小时内完成。同时，快速追踪密切接触者，防止疫情蔓延。</a:t>
            </a:r>
          </a:p>
          <a:p>
            <a:pPr>
              <a:lnSpc>
                <a:spcPct val="150000"/>
              </a:lnSpc>
            </a:pPr>
            <a:r>
              <a:rPr lang="zh-CN" altLang="en-US" dirty="0" smtClean="0">
                <a:latin typeface="微软雅黑" pitchFamily="34" charset="-122"/>
                <a:ea typeface="微软雅黑" pitchFamily="34" charset="-122"/>
              </a:rPr>
              <a:t>病例报告：</a:t>
            </a:r>
            <a:r>
              <a:rPr lang="zh-CN" altLang="en-US" dirty="0" smtClean="0">
                <a:latin typeface="楷体" pitchFamily="49" charset="-122"/>
                <a:ea typeface="楷体" pitchFamily="49" charset="-122"/>
              </a:rPr>
              <a:t>医疗机构发现病例后立即进行网络直报，疾控机构接到报告后应当立即调查核实，并于</a:t>
            </a:r>
            <a:r>
              <a:rPr lang="en-US" dirty="0" smtClean="0">
                <a:latin typeface="楷体" pitchFamily="49" charset="-122"/>
                <a:ea typeface="楷体" pitchFamily="49" charset="-122"/>
              </a:rPr>
              <a:t>2</a:t>
            </a:r>
            <a:r>
              <a:rPr lang="zh-CN" altLang="en-US" dirty="0" smtClean="0">
                <a:latin typeface="楷体" pitchFamily="49" charset="-122"/>
                <a:ea typeface="楷体" pitchFamily="49" charset="-122"/>
              </a:rPr>
              <a:t>小时内完成三级确认审核。无网络直报条件的填写传染病报告卡并在</a:t>
            </a:r>
            <a:r>
              <a:rPr lang="en-US" dirty="0" smtClean="0">
                <a:latin typeface="楷体" pitchFamily="49" charset="-122"/>
                <a:ea typeface="楷体" pitchFamily="49" charset="-122"/>
              </a:rPr>
              <a:t>2</a:t>
            </a:r>
            <a:r>
              <a:rPr lang="zh-CN" altLang="en-US" dirty="0" smtClean="0">
                <a:latin typeface="楷体" pitchFamily="49" charset="-122"/>
                <a:ea typeface="楷体" pitchFamily="49" charset="-122"/>
              </a:rPr>
              <a:t>小时内寄送疾控机构，由疾控机构进行网络直报。医疗机构需在</a:t>
            </a:r>
            <a:r>
              <a:rPr lang="en-US" dirty="0" smtClean="0">
                <a:latin typeface="楷体" pitchFamily="49" charset="-122"/>
                <a:ea typeface="楷体" pitchFamily="49" charset="-122"/>
              </a:rPr>
              <a:t>24</a:t>
            </a:r>
            <a:r>
              <a:rPr lang="zh-CN" altLang="en-US" dirty="0" smtClean="0">
                <a:latin typeface="楷体" pitchFamily="49" charset="-122"/>
                <a:ea typeface="楷体" pitchFamily="49" charset="-122"/>
              </a:rPr>
              <a:t>小时内，根据实验室检测结果，结合病情进展及时对病例分类、临床严重程度对网络直报病例进行订正。</a:t>
            </a:r>
            <a:endParaRPr lang="zh-CN" altLang="en-US" dirty="0">
              <a:latin typeface="楷体" pitchFamily="49" charset="-122"/>
              <a:ea typeface="楷体" pitchFamily="49" charset="-122"/>
            </a:endParaRPr>
          </a:p>
        </p:txBody>
      </p:sp>
      <p:sp>
        <p:nvSpPr>
          <p:cNvPr id="4" name="日期占位符 3"/>
          <p:cNvSpPr>
            <a:spLocks noGrp="1"/>
          </p:cNvSpPr>
          <p:nvPr>
            <p:ph type="dt" sz="half" idx="10"/>
          </p:nvPr>
        </p:nvSpPr>
        <p:spPr/>
        <p:txBody>
          <a:bodyPr/>
          <a:lstStyle/>
          <a:p>
            <a:fld id="{8E1FD0C0-6ED1-42A2-B16A-C6A9F22D28D8}" type="datetime1">
              <a:rPr lang="en-US" smtClean="0"/>
              <a:pPr/>
              <a:t>2/24/2020</a:t>
            </a:fld>
            <a:endParaRPr lang="en-US"/>
          </a:p>
        </p:txBody>
      </p:sp>
      <p:sp>
        <p:nvSpPr>
          <p:cNvPr id="5" name="页脚占位符 4"/>
          <p:cNvSpPr>
            <a:spLocks noGrp="1"/>
          </p:cNvSpPr>
          <p:nvPr>
            <p:ph type="ftr" sz="quarter" idx="11"/>
          </p:nvPr>
        </p:nvSpPr>
        <p:spPr/>
        <p:txBody>
          <a:bodyPr/>
          <a:lstStyle/>
          <a:p>
            <a:r>
              <a:rPr lang="zh-CN" altLang="en-US" smtClean="0"/>
              <a:t>国务院联防联控机制</a:t>
            </a:r>
            <a:endParaRPr lang="en-US"/>
          </a:p>
        </p:txBody>
      </p:sp>
      <p:sp>
        <p:nvSpPr>
          <p:cNvPr id="6" name="灯片编号占位符 5"/>
          <p:cNvSpPr>
            <a:spLocks noGrp="1"/>
          </p:cNvSpPr>
          <p:nvPr>
            <p:ph type="sldNum" sz="quarter" idx="12"/>
          </p:nvPr>
        </p:nvSpPr>
        <p:spPr/>
        <p:txBody>
          <a:bodyPr/>
          <a:lstStyle/>
          <a:p>
            <a:fld id="{E1961FAD-C14D-4EF9-9D90-69C5C1F92140}"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b="1" dirty="0" smtClean="0">
                <a:latin typeface="黑体" pitchFamily="49" charset="-122"/>
                <a:ea typeface="黑体" pitchFamily="49" charset="-122"/>
              </a:rPr>
              <a:t>（二）聚集性疫情监测报告</a:t>
            </a:r>
            <a:endParaRPr lang="zh-CN" altLang="en-US" b="1" dirty="0">
              <a:latin typeface="黑体" pitchFamily="49" charset="-122"/>
              <a:ea typeface="黑体" pitchFamily="49" charset="-122"/>
            </a:endParaRPr>
          </a:p>
        </p:txBody>
      </p:sp>
      <p:sp>
        <p:nvSpPr>
          <p:cNvPr id="3" name="内容占位符 2"/>
          <p:cNvSpPr>
            <a:spLocks noGrp="1"/>
          </p:cNvSpPr>
          <p:nvPr>
            <p:ph idx="1"/>
          </p:nvPr>
        </p:nvSpPr>
        <p:spPr/>
        <p:txBody>
          <a:bodyPr/>
          <a:lstStyle/>
          <a:p>
            <a:pPr>
              <a:lnSpc>
                <a:spcPct val="150000"/>
              </a:lnSpc>
            </a:pPr>
            <a:r>
              <a:rPr lang="zh-CN" altLang="en-US" dirty="0" smtClean="0">
                <a:latin typeface="楷体" pitchFamily="49" charset="-122"/>
                <a:ea typeface="楷体" pitchFamily="49" charset="-122"/>
              </a:rPr>
              <a:t>疾控机构接到聚集性疫情报告后</a:t>
            </a:r>
            <a:r>
              <a:rPr lang="en-US" dirty="0" smtClean="0">
                <a:latin typeface="楷体" pitchFamily="49" charset="-122"/>
                <a:ea typeface="楷体" pitchFamily="49" charset="-122"/>
              </a:rPr>
              <a:t>2</a:t>
            </a:r>
            <a:r>
              <a:rPr lang="zh-CN" altLang="en-US" dirty="0" smtClean="0">
                <a:latin typeface="楷体" pitchFamily="49" charset="-122"/>
                <a:ea typeface="楷体" pitchFamily="49" charset="-122"/>
              </a:rPr>
              <a:t>小时内在突发公共卫生事件报告管理信息系统进行网络直报，同时报告当地卫生健康行政部门；</a:t>
            </a:r>
            <a:endParaRPr lang="en-US" altLang="zh-CN" dirty="0" smtClean="0">
              <a:latin typeface="楷体" pitchFamily="49" charset="-122"/>
              <a:ea typeface="楷体" pitchFamily="49" charset="-122"/>
            </a:endParaRPr>
          </a:p>
          <a:p>
            <a:pPr>
              <a:lnSpc>
                <a:spcPct val="150000"/>
              </a:lnSpc>
            </a:pPr>
            <a:r>
              <a:rPr lang="zh-CN" altLang="en-US" dirty="0" smtClean="0">
                <a:latin typeface="楷体" pitchFamily="49" charset="-122"/>
                <a:ea typeface="楷体" pitchFamily="49" charset="-122"/>
              </a:rPr>
              <a:t>由当地卫生健康行政部门立即报告当地人民政府，同时报告上级卫生健康行政部门和国务院卫生健康主管部门。</a:t>
            </a:r>
            <a:endParaRPr lang="zh-CN" altLang="en-US" dirty="0">
              <a:latin typeface="楷体" pitchFamily="49" charset="-122"/>
              <a:ea typeface="楷体" pitchFamily="49" charset="-122"/>
            </a:endParaRPr>
          </a:p>
        </p:txBody>
      </p:sp>
      <p:sp>
        <p:nvSpPr>
          <p:cNvPr id="4" name="日期占位符 3"/>
          <p:cNvSpPr>
            <a:spLocks noGrp="1"/>
          </p:cNvSpPr>
          <p:nvPr>
            <p:ph type="dt" sz="half" idx="10"/>
          </p:nvPr>
        </p:nvSpPr>
        <p:spPr/>
        <p:txBody>
          <a:bodyPr/>
          <a:lstStyle/>
          <a:p>
            <a:fld id="{8E1FD0C0-6ED1-42A2-B16A-C6A9F22D28D8}" type="datetime1">
              <a:rPr lang="en-US" smtClean="0"/>
              <a:pPr/>
              <a:t>2/24/2020</a:t>
            </a:fld>
            <a:endParaRPr lang="en-US"/>
          </a:p>
        </p:txBody>
      </p:sp>
      <p:sp>
        <p:nvSpPr>
          <p:cNvPr id="5" name="页脚占位符 4"/>
          <p:cNvSpPr>
            <a:spLocks noGrp="1"/>
          </p:cNvSpPr>
          <p:nvPr>
            <p:ph type="ftr" sz="quarter" idx="11"/>
          </p:nvPr>
        </p:nvSpPr>
        <p:spPr/>
        <p:txBody>
          <a:bodyPr/>
          <a:lstStyle/>
          <a:p>
            <a:r>
              <a:rPr lang="zh-CN" altLang="en-US" smtClean="0"/>
              <a:t>国务院联防联控机制</a:t>
            </a:r>
            <a:endParaRPr lang="en-US"/>
          </a:p>
        </p:txBody>
      </p:sp>
      <p:sp>
        <p:nvSpPr>
          <p:cNvPr id="6" name="灯片编号占位符 5"/>
          <p:cNvSpPr>
            <a:spLocks noGrp="1"/>
          </p:cNvSpPr>
          <p:nvPr>
            <p:ph type="sldNum" sz="quarter" idx="12"/>
          </p:nvPr>
        </p:nvSpPr>
        <p:spPr/>
        <p:txBody>
          <a:bodyPr/>
          <a:lstStyle/>
          <a:p>
            <a:fld id="{E1961FAD-C14D-4EF9-9D90-69C5C1F92140}"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b="1" dirty="0" smtClean="0">
                <a:latin typeface="黑体" pitchFamily="49" charset="-122"/>
                <a:ea typeface="黑体" pitchFamily="49" charset="-122"/>
              </a:rPr>
              <a:t>（三）社区疫情监测</a:t>
            </a:r>
            <a:endParaRPr lang="zh-CN" altLang="en-US" b="1" dirty="0">
              <a:latin typeface="黑体" pitchFamily="49" charset="-122"/>
              <a:ea typeface="黑体" pitchFamily="49" charset="-122"/>
            </a:endParaRPr>
          </a:p>
        </p:txBody>
      </p:sp>
      <p:sp>
        <p:nvSpPr>
          <p:cNvPr id="3" name="内容占位符 2"/>
          <p:cNvSpPr>
            <a:spLocks noGrp="1"/>
          </p:cNvSpPr>
          <p:nvPr>
            <p:ph idx="1"/>
          </p:nvPr>
        </p:nvSpPr>
        <p:spPr/>
        <p:txBody>
          <a:bodyPr/>
          <a:lstStyle/>
          <a:p>
            <a:pPr>
              <a:lnSpc>
                <a:spcPct val="150000"/>
              </a:lnSpc>
            </a:pPr>
            <a:r>
              <a:rPr lang="zh-CN" altLang="en-US" dirty="0" smtClean="0">
                <a:latin typeface="楷体" pitchFamily="49" charset="-122"/>
                <a:ea typeface="楷体" pitchFamily="49" charset="-122"/>
              </a:rPr>
              <a:t>联防联控、群防</a:t>
            </a:r>
            <a:r>
              <a:rPr lang="zh-CN" altLang="en-US" dirty="0" smtClean="0">
                <a:latin typeface="楷体" pitchFamily="49" charset="-122"/>
                <a:ea typeface="楷体" pitchFamily="49" charset="-122"/>
              </a:rPr>
              <a:t>群控</a:t>
            </a:r>
            <a:endParaRPr lang="en-US" altLang="zh-CN" dirty="0" smtClean="0">
              <a:latin typeface="楷体" pitchFamily="49" charset="-122"/>
              <a:ea typeface="楷体" pitchFamily="49" charset="-122"/>
            </a:endParaRPr>
          </a:p>
          <a:p>
            <a:pPr>
              <a:lnSpc>
                <a:spcPct val="150000"/>
              </a:lnSpc>
            </a:pPr>
            <a:r>
              <a:rPr lang="zh-CN" altLang="en-US" dirty="0" smtClean="0">
                <a:latin typeface="楷体" pitchFamily="49" charset="-122"/>
                <a:ea typeface="楷体" pitchFamily="49" charset="-122"/>
              </a:rPr>
              <a:t>基层社区（村）、单位实行网格化</a:t>
            </a:r>
            <a:r>
              <a:rPr lang="zh-CN" altLang="en-US" dirty="0" smtClean="0">
                <a:latin typeface="楷体" pitchFamily="49" charset="-122"/>
                <a:ea typeface="楷体" pitchFamily="49" charset="-122"/>
              </a:rPr>
              <a:t>管理</a:t>
            </a:r>
            <a:endParaRPr lang="en-US" altLang="zh-CN" dirty="0" smtClean="0">
              <a:latin typeface="楷体" pitchFamily="49" charset="-122"/>
              <a:ea typeface="楷体" pitchFamily="49" charset="-122"/>
            </a:endParaRPr>
          </a:p>
          <a:p>
            <a:pPr>
              <a:lnSpc>
                <a:spcPct val="150000"/>
              </a:lnSpc>
            </a:pPr>
            <a:r>
              <a:rPr lang="zh-CN" altLang="en-US" dirty="0" smtClean="0">
                <a:latin typeface="楷体" pitchFamily="49" charset="-122"/>
                <a:ea typeface="楷体" pitchFamily="49" charset="-122"/>
              </a:rPr>
              <a:t>做好辖区和单位内人员往来摸排、健康监测登记和体温</a:t>
            </a:r>
            <a:r>
              <a:rPr lang="zh-CN" altLang="en-US" dirty="0" smtClean="0">
                <a:latin typeface="楷体" pitchFamily="49" charset="-122"/>
                <a:ea typeface="楷体" pitchFamily="49" charset="-122"/>
              </a:rPr>
              <a:t>监测</a:t>
            </a:r>
            <a:endParaRPr lang="en-US" altLang="zh-CN" dirty="0" smtClean="0">
              <a:latin typeface="楷体" pitchFamily="49" charset="-122"/>
              <a:ea typeface="楷体" pitchFamily="49" charset="-122"/>
            </a:endParaRPr>
          </a:p>
          <a:p>
            <a:pPr>
              <a:lnSpc>
                <a:spcPct val="150000"/>
              </a:lnSpc>
            </a:pPr>
            <a:r>
              <a:rPr lang="zh-CN" altLang="en-US" dirty="0" smtClean="0">
                <a:latin typeface="楷体" pitchFamily="49" charset="-122"/>
                <a:ea typeface="楷体" pitchFamily="49" charset="-122"/>
              </a:rPr>
              <a:t>发现可疑病例及时向附近的疾病预防控制机构或者医疗机构</a:t>
            </a:r>
            <a:r>
              <a:rPr lang="zh-CN" altLang="en-US" dirty="0" smtClean="0">
                <a:latin typeface="楷体" pitchFamily="49" charset="-122"/>
                <a:ea typeface="楷体" pitchFamily="49" charset="-122"/>
              </a:rPr>
              <a:t>报告</a:t>
            </a:r>
            <a:endParaRPr lang="zh-CN" altLang="en-US" dirty="0">
              <a:latin typeface="楷体" pitchFamily="49" charset="-122"/>
              <a:ea typeface="楷体" pitchFamily="49" charset="-122"/>
            </a:endParaRPr>
          </a:p>
        </p:txBody>
      </p:sp>
      <p:sp>
        <p:nvSpPr>
          <p:cNvPr id="4" name="日期占位符 3"/>
          <p:cNvSpPr>
            <a:spLocks noGrp="1"/>
          </p:cNvSpPr>
          <p:nvPr>
            <p:ph type="dt" sz="half" idx="10"/>
          </p:nvPr>
        </p:nvSpPr>
        <p:spPr/>
        <p:txBody>
          <a:bodyPr/>
          <a:lstStyle/>
          <a:p>
            <a:fld id="{8E1FD0C0-6ED1-42A2-B16A-C6A9F22D28D8}" type="datetime1">
              <a:rPr lang="en-US" smtClean="0"/>
              <a:pPr/>
              <a:t>2/24/2020</a:t>
            </a:fld>
            <a:endParaRPr lang="en-US"/>
          </a:p>
        </p:txBody>
      </p:sp>
      <p:sp>
        <p:nvSpPr>
          <p:cNvPr id="5" name="页脚占位符 4"/>
          <p:cNvSpPr>
            <a:spLocks noGrp="1"/>
          </p:cNvSpPr>
          <p:nvPr>
            <p:ph type="ftr" sz="quarter" idx="11"/>
          </p:nvPr>
        </p:nvSpPr>
        <p:spPr/>
        <p:txBody>
          <a:bodyPr/>
          <a:lstStyle/>
          <a:p>
            <a:r>
              <a:rPr lang="zh-CN" altLang="en-US" smtClean="0"/>
              <a:t>国务院联防联控机制</a:t>
            </a:r>
            <a:endParaRPr lang="en-US"/>
          </a:p>
        </p:txBody>
      </p:sp>
      <p:sp>
        <p:nvSpPr>
          <p:cNvPr id="6" name="灯片编号占位符 5"/>
          <p:cNvSpPr>
            <a:spLocks noGrp="1"/>
          </p:cNvSpPr>
          <p:nvPr>
            <p:ph type="sldNum" sz="quarter" idx="12"/>
          </p:nvPr>
        </p:nvSpPr>
        <p:spPr/>
        <p:txBody>
          <a:bodyPr/>
          <a:lstStyle/>
          <a:p>
            <a:fld id="{E1961FAD-C14D-4EF9-9D90-69C5C1F92140}"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b="1" dirty="0" smtClean="0">
                <a:latin typeface="黑体" pitchFamily="49" charset="-122"/>
                <a:ea typeface="黑体" pitchFamily="49" charset="-122"/>
              </a:rPr>
              <a:t>（四）单位和个人监测</a:t>
            </a:r>
            <a:endParaRPr lang="zh-CN" altLang="en-US" b="1" dirty="0">
              <a:latin typeface="黑体" pitchFamily="49" charset="-122"/>
              <a:ea typeface="黑体" pitchFamily="49" charset="-122"/>
            </a:endParaRPr>
          </a:p>
        </p:txBody>
      </p:sp>
      <p:sp>
        <p:nvSpPr>
          <p:cNvPr id="3" name="内容占位符 2"/>
          <p:cNvSpPr>
            <a:spLocks noGrp="1"/>
          </p:cNvSpPr>
          <p:nvPr>
            <p:ph idx="1"/>
          </p:nvPr>
        </p:nvSpPr>
        <p:spPr/>
        <p:txBody>
          <a:bodyPr/>
          <a:lstStyle/>
          <a:p>
            <a:pPr>
              <a:lnSpc>
                <a:spcPct val="150000"/>
              </a:lnSpc>
            </a:pPr>
            <a:r>
              <a:rPr lang="zh-CN" altLang="en-US" dirty="0" smtClean="0">
                <a:latin typeface="楷体" pitchFamily="49" charset="-122"/>
                <a:ea typeface="楷体" pitchFamily="49" charset="-122"/>
              </a:rPr>
              <a:t>鼓励单位和个人发现新冠肺炎病人或疑似新冠肺炎病人时，及时向附近的疾病预防控制机构或者医疗机构报告。</a:t>
            </a:r>
            <a:endParaRPr lang="en-US" altLang="zh-CN" dirty="0" smtClean="0">
              <a:latin typeface="楷体" pitchFamily="49" charset="-122"/>
              <a:ea typeface="楷体" pitchFamily="49" charset="-122"/>
            </a:endParaRPr>
          </a:p>
          <a:p>
            <a:pPr>
              <a:lnSpc>
                <a:spcPct val="150000"/>
              </a:lnSpc>
            </a:pPr>
            <a:r>
              <a:rPr lang="zh-CN" altLang="en-US" dirty="0" smtClean="0">
                <a:latin typeface="楷体" pitchFamily="49" charset="-122"/>
                <a:ea typeface="楷体" pitchFamily="49" charset="-122"/>
              </a:rPr>
              <a:t>新冠肺炎病人或疑似新冠肺炎病人拒绝配合的，依据</a:t>
            </a:r>
            <a:r>
              <a:rPr lang="en-US" altLang="zh-CN" dirty="0" smtClean="0">
                <a:latin typeface="楷体" pitchFamily="49" charset="-122"/>
                <a:ea typeface="楷体" pitchFamily="49" charset="-122"/>
              </a:rPr>
              <a:t>《</a:t>
            </a:r>
            <a:r>
              <a:rPr lang="zh-CN" altLang="en-US" dirty="0" smtClean="0">
                <a:latin typeface="楷体" pitchFamily="49" charset="-122"/>
                <a:ea typeface="楷体" pitchFamily="49" charset="-122"/>
              </a:rPr>
              <a:t>传染病防治法</a:t>
            </a:r>
            <a:r>
              <a:rPr lang="en-US" altLang="zh-CN" dirty="0" smtClean="0">
                <a:latin typeface="楷体" pitchFamily="49" charset="-122"/>
                <a:ea typeface="楷体" pitchFamily="49" charset="-122"/>
              </a:rPr>
              <a:t>》</a:t>
            </a:r>
            <a:r>
              <a:rPr lang="zh-CN" altLang="en-US" dirty="0" smtClean="0">
                <a:latin typeface="楷体" pitchFamily="49" charset="-122"/>
                <a:ea typeface="楷体" pitchFamily="49" charset="-122"/>
              </a:rPr>
              <a:t>中乙类甲管类条款，可强制执行</a:t>
            </a:r>
            <a:r>
              <a:rPr lang="zh-CN" altLang="en-US" dirty="0" smtClean="0"/>
              <a:t>。</a:t>
            </a:r>
            <a:endParaRPr lang="zh-CN" altLang="en-US" dirty="0"/>
          </a:p>
        </p:txBody>
      </p:sp>
      <p:sp>
        <p:nvSpPr>
          <p:cNvPr id="4" name="日期占位符 3"/>
          <p:cNvSpPr>
            <a:spLocks noGrp="1"/>
          </p:cNvSpPr>
          <p:nvPr>
            <p:ph type="dt" sz="half" idx="10"/>
          </p:nvPr>
        </p:nvSpPr>
        <p:spPr/>
        <p:txBody>
          <a:bodyPr/>
          <a:lstStyle/>
          <a:p>
            <a:fld id="{8E1FD0C0-6ED1-42A2-B16A-C6A9F22D28D8}" type="datetime1">
              <a:rPr lang="en-US" smtClean="0"/>
              <a:pPr/>
              <a:t>2/24/2020</a:t>
            </a:fld>
            <a:endParaRPr lang="en-US"/>
          </a:p>
        </p:txBody>
      </p:sp>
      <p:sp>
        <p:nvSpPr>
          <p:cNvPr id="5" name="页脚占位符 4"/>
          <p:cNvSpPr>
            <a:spLocks noGrp="1"/>
          </p:cNvSpPr>
          <p:nvPr>
            <p:ph type="ftr" sz="quarter" idx="11"/>
          </p:nvPr>
        </p:nvSpPr>
        <p:spPr/>
        <p:txBody>
          <a:bodyPr/>
          <a:lstStyle/>
          <a:p>
            <a:r>
              <a:rPr lang="zh-CN" altLang="en-US" smtClean="0"/>
              <a:t>国务院联防联控机制</a:t>
            </a:r>
            <a:endParaRPr lang="en-US"/>
          </a:p>
        </p:txBody>
      </p:sp>
      <p:sp>
        <p:nvSpPr>
          <p:cNvPr id="6" name="灯片编号占位符 5"/>
          <p:cNvSpPr>
            <a:spLocks noGrp="1"/>
          </p:cNvSpPr>
          <p:nvPr>
            <p:ph type="sldNum" sz="quarter" idx="12"/>
          </p:nvPr>
        </p:nvSpPr>
        <p:spPr/>
        <p:txBody>
          <a:bodyPr/>
          <a:lstStyle/>
          <a:p>
            <a:fld id="{E1961FAD-C14D-4EF9-9D90-69C5C1F92140}" type="slidenum">
              <a:rPr lang="en-US" smtClean="0"/>
              <a:pP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TotalTime>
  <Words>945</Words>
  <Application>WPS 演示</Application>
  <PresentationFormat>自定义</PresentationFormat>
  <Paragraphs>97</Paragraphs>
  <Slides>15</Slides>
  <Notes>1</Notes>
  <HiddenSlides>0</HiddenSlides>
  <MMClips>0</MMClips>
  <ScaleCrop>false</ScaleCrop>
  <HeadingPairs>
    <vt:vector size="4" baseType="variant">
      <vt:variant>
        <vt:lpstr>主题</vt:lpstr>
      </vt:variant>
      <vt:variant>
        <vt:i4>1</vt:i4>
      </vt:variant>
      <vt:variant>
        <vt:lpstr>幻灯片标题</vt:lpstr>
      </vt:variant>
      <vt:variant>
        <vt:i4>15</vt:i4>
      </vt:variant>
    </vt:vector>
  </HeadingPairs>
  <TitlesOfParts>
    <vt:vector size="16" baseType="lpstr">
      <vt:lpstr>Office Theme</vt:lpstr>
      <vt:lpstr>新冠肺炎“四早”技术方案</vt:lpstr>
      <vt:lpstr>目录</vt:lpstr>
      <vt:lpstr>一、早发现、早报告</vt:lpstr>
      <vt:lpstr>一、早发现、早报告</vt:lpstr>
      <vt:lpstr>（一）病例监测报告</vt:lpstr>
      <vt:lpstr>（一）病例监测报告（续）</vt:lpstr>
      <vt:lpstr>（二）聚集性疫情监测报告</vt:lpstr>
      <vt:lpstr>（三）社区疫情监测</vt:lpstr>
      <vt:lpstr>（四）单位和个人监测</vt:lpstr>
      <vt:lpstr>早发现早报告流程图</vt:lpstr>
      <vt:lpstr>二、早隔离、早治疗</vt:lpstr>
      <vt:lpstr>二、早隔离、早治疗</vt:lpstr>
      <vt:lpstr>（一）隔离医学观察及密切接触者管理</vt:lpstr>
      <vt:lpstr>（二）医疗救治</vt:lpstr>
      <vt:lpstr>幻灯片 15</vt:lpstr>
    </vt:vector>
  </TitlesOfParts>
  <Company>Sky123.Org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监狱新冠肺炎防控 技术方案</dc:title>
  <dc:creator>潘力军</dc:creator>
  <cp:lastModifiedBy>应波</cp:lastModifiedBy>
  <cp:revision>7</cp:revision>
  <dcterms:created xsi:type="dcterms:W3CDTF">2020-02-24T03:13:00Z</dcterms:created>
  <dcterms:modified xsi:type="dcterms:W3CDTF">2020-02-24T11:12:41Z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2052-11.3.0.8742</vt:lpwstr>
  </property>
</Properties>
</file>