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83" r:id="rId5"/>
    <p:sldId id="261" r:id="rId6"/>
    <p:sldId id="282" r:id="rId7"/>
    <p:sldId id="280" r:id="rId8"/>
    <p:sldId id="279" r:id="rId9"/>
    <p:sldId id="278" r:id="rId10"/>
    <p:sldId id="262" r:id="rId11"/>
    <p:sldId id="276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332E"/>
    <a:srgbClr val="D68C84"/>
    <a:srgbClr val="EAC8C8"/>
    <a:srgbClr val="C5696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9922" autoAdjust="0"/>
  </p:normalViewPr>
  <p:slideViewPr>
    <p:cSldViewPr snapToGrid="0">
      <p:cViewPr varScale="1">
        <p:scale>
          <a:sx n="62" d="100"/>
          <a:sy n="62" d="100"/>
        </p:scale>
        <p:origin x="2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507506-9777-4CDC-8F44-0FDE4133515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E7123C-5BBC-41D9-AFFE-45342631742E}">
      <dgm:prSet phldrT="[Text]" custT="1"/>
      <dgm:spPr/>
      <dgm:t>
        <a:bodyPr/>
        <a:lstStyle/>
        <a:p>
          <a:r>
            <a:rPr lang="zh-CN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测量体温</a:t>
          </a:r>
          <a:endParaRPr lang="en-US" sz="2400" dirty="0"/>
        </a:p>
      </dgm:t>
    </dgm:pt>
    <dgm:pt modelId="{4FFA9027-6761-472A-8FD2-E44908D86207}" type="parTrans" cxnId="{FA1676FA-08A2-406C-BBFA-5EF0BDED8262}">
      <dgm:prSet/>
      <dgm:spPr/>
      <dgm:t>
        <a:bodyPr/>
        <a:lstStyle/>
        <a:p>
          <a:endParaRPr lang="en-US"/>
        </a:p>
      </dgm:t>
    </dgm:pt>
    <dgm:pt modelId="{112CD590-920C-4F1C-876D-30E4FA712550}" type="sibTrans" cxnId="{FA1676FA-08A2-406C-BBFA-5EF0BDED8262}">
      <dgm:prSet/>
      <dgm:spPr/>
      <dgm:t>
        <a:bodyPr/>
        <a:lstStyle/>
        <a:p>
          <a:endParaRPr lang="en-US"/>
        </a:p>
      </dgm:t>
    </dgm:pt>
    <dgm:pt modelId="{04FC36B8-C1F3-4A2E-9FEE-98B98D71D1EE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每天早晚各为老年人测量</a:t>
          </a:r>
          <a:r>
            <a: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次体温（尽量专人专用，若不能则需彻底消毒后再用）</a:t>
          </a:r>
          <a:r>
            <a: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rPr>
            <a:t>;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14B9F6D-AB06-4049-9214-7568D9541721}" type="parTrans" cxnId="{07B497D6-AF34-42AA-AE97-E15AB309874A}">
      <dgm:prSet/>
      <dgm:spPr/>
      <dgm:t>
        <a:bodyPr/>
        <a:lstStyle/>
        <a:p>
          <a:endParaRPr lang="en-US"/>
        </a:p>
      </dgm:t>
    </dgm:pt>
    <dgm:pt modelId="{6BFBD2C5-CCF4-4F1D-BA86-EFC865EE7AF7}" type="sibTrans" cxnId="{07B497D6-AF34-42AA-AE97-E15AB309874A}">
      <dgm:prSet/>
      <dgm:spPr/>
      <dgm:t>
        <a:bodyPr/>
        <a:lstStyle/>
        <a:p>
          <a:endParaRPr lang="en-US"/>
        </a:p>
      </dgm:t>
    </dgm:pt>
    <dgm:pt modelId="{B0F270BD-ADA4-4B9F-9DC2-9E35212784F1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非接触式体温枪应当按照使用要求定期消毒），随时询问老年人身体情况。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BA6C72D-B55A-4EBF-86DC-70D96AA3D151}" type="parTrans" cxnId="{4F39A45B-EAF4-4492-B7A7-90AF29BF0314}">
      <dgm:prSet/>
      <dgm:spPr/>
      <dgm:t>
        <a:bodyPr/>
        <a:lstStyle/>
        <a:p>
          <a:endParaRPr lang="en-US"/>
        </a:p>
      </dgm:t>
    </dgm:pt>
    <dgm:pt modelId="{9FA71DDB-8290-4EC8-9A36-F8E1CAFC6F9F}" type="sibTrans" cxnId="{4F39A45B-EAF4-4492-B7A7-90AF29BF0314}">
      <dgm:prSet/>
      <dgm:spPr/>
      <dgm:t>
        <a:bodyPr/>
        <a:lstStyle/>
        <a:p>
          <a:endParaRPr lang="en-US"/>
        </a:p>
      </dgm:t>
    </dgm:pt>
    <dgm:pt modelId="{1E095CD5-BBDC-4E46-ADBE-8E2619449A18}">
      <dgm:prSet phldrT="[Text]" custT="1"/>
      <dgm:spPr/>
      <dgm:t>
        <a:bodyPr/>
        <a:lstStyle/>
        <a:p>
          <a:r>
            <a:rPr lang="zh-CN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慢性疾病</a:t>
          </a:r>
          <a:endParaRPr lang="en-US" altLang="zh-CN" sz="24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老年人管理</a:t>
          </a:r>
          <a:endParaRPr lang="en-US" sz="2400" dirty="0"/>
        </a:p>
      </dgm:t>
    </dgm:pt>
    <dgm:pt modelId="{EF2C998A-7C2C-4E22-95AA-A1BCF2CA8DDF}" type="parTrans" cxnId="{0E7BEEAB-FB3F-4CB6-9A94-26916C666FB0}">
      <dgm:prSet/>
      <dgm:spPr/>
      <dgm:t>
        <a:bodyPr/>
        <a:lstStyle/>
        <a:p>
          <a:endParaRPr lang="en-US"/>
        </a:p>
      </dgm:t>
    </dgm:pt>
    <dgm:pt modelId="{5F991C9B-8592-4DFC-AB02-274908D8787A}" type="sibTrans" cxnId="{0E7BEEAB-FB3F-4CB6-9A94-26916C666FB0}">
      <dgm:prSet/>
      <dgm:spPr/>
      <dgm:t>
        <a:bodyPr/>
        <a:lstStyle/>
        <a:p>
          <a:endParaRPr lang="en-US"/>
        </a:p>
      </dgm:t>
    </dgm:pt>
    <dgm:pt modelId="{54A71F20-289D-40D6-9027-5186DAD46C57}">
      <dgm:prSet phldrT="[Text]" custT="1"/>
      <dgm:spPr/>
      <dgm:t>
        <a:bodyPr/>
        <a:lstStyle/>
        <a:p>
          <a:pPr marL="172800">
            <a:spcAft>
              <a:spcPts val="0"/>
            </a:spcAft>
          </a:pP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提醒慢性病长期服药老年人要规律服药，不轻易自行换药或停药，有身体不适要及时告知护理人员；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9904CDD-095F-4156-AD4B-16FD57EE51E1}" type="parTrans" cxnId="{0C243068-C0FD-4EBA-A8E4-61EFB3666E1C}">
      <dgm:prSet/>
      <dgm:spPr/>
      <dgm:t>
        <a:bodyPr/>
        <a:lstStyle/>
        <a:p>
          <a:endParaRPr lang="en-US"/>
        </a:p>
      </dgm:t>
    </dgm:pt>
    <dgm:pt modelId="{3DECC651-3910-4C1A-ABCB-19BB8F351AA7}" type="sibTrans" cxnId="{0C243068-C0FD-4EBA-A8E4-61EFB3666E1C}">
      <dgm:prSet/>
      <dgm:spPr/>
      <dgm:t>
        <a:bodyPr/>
        <a:lstStyle/>
        <a:p>
          <a:endParaRPr lang="en-US"/>
        </a:p>
      </dgm:t>
    </dgm:pt>
    <dgm:pt modelId="{5926DF95-9D0D-4340-809B-D2C8FEABC719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告知老年人，目前针对新冠肺炎，没有确认有效的抗病毒治疗方法，切勿擅自预防性服药。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9C11A03-EA92-497B-88EB-6DFC49DF2F24}" type="parTrans" cxnId="{9DB18C97-5C29-4214-AEBA-067D554CEFC1}">
      <dgm:prSet/>
      <dgm:spPr/>
      <dgm:t>
        <a:bodyPr/>
        <a:lstStyle/>
        <a:p>
          <a:endParaRPr lang="en-US"/>
        </a:p>
      </dgm:t>
    </dgm:pt>
    <dgm:pt modelId="{FA13110B-A861-4DD3-83FE-29D24EBEB9A8}" type="sibTrans" cxnId="{9DB18C97-5C29-4214-AEBA-067D554CEFC1}">
      <dgm:prSet/>
      <dgm:spPr/>
      <dgm:t>
        <a:bodyPr/>
        <a:lstStyle/>
        <a:p>
          <a:endParaRPr lang="en-US"/>
        </a:p>
      </dgm:t>
    </dgm:pt>
    <dgm:pt modelId="{4CCBA726-7FCC-451B-868F-F85A32E01747}">
      <dgm:prSet phldrT="[Text]" custT="1"/>
      <dgm:spPr/>
      <dgm:t>
        <a:bodyPr/>
        <a:lstStyle/>
        <a:p>
          <a:r>
            <a:rPr lang="zh-CN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加强新冠肺炎知识宣教</a:t>
          </a:r>
          <a:endParaRPr lang="en-US" sz="2400" dirty="0"/>
        </a:p>
      </dgm:t>
    </dgm:pt>
    <dgm:pt modelId="{9CE82AA1-A1B2-4C57-90B3-C9FEBBF53759}" type="parTrans" cxnId="{5B03ED95-4FDF-43AB-9017-827D9BD03E6D}">
      <dgm:prSet/>
      <dgm:spPr/>
      <dgm:t>
        <a:bodyPr/>
        <a:lstStyle/>
        <a:p>
          <a:endParaRPr lang="en-US"/>
        </a:p>
      </dgm:t>
    </dgm:pt>
    <dgm:pt modelId="{641663C9-276F-4E76-82CD-62A13DFCD045}" type="sibTrans" cxnId="{5B03ED95-4FDF-43AB-9017-827D9BD03E6D}">
      <dgm:prSet/>
      <dgm:spPr/>
      <dgm:t>
        <a:bodyPr/>
        <a:lstStyle/>
        <a:p>
          <a:endParaRPr lang="en-US"/>
        </a:p>
      </dgm:t>
    </dgm:pt>
    <dgm:pt modelId="{87F39932-4C0C-4576-B480-6540EAE47982}">
      <dgm:prSet phldrT="[Text]"/>
      <dgm:spPr/>
      <dgm:t>
        <a:bodyPr/>
        <a:lstStyle/>
        <a:p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9DF6D29-15C7-47B4-875C-C65DE1B89524}" type="parTrans" cxnId="{6C05D7A6-8335-4F67-A730-BA9947CF8360}">
      <dgm:prSet/>
      <dgm:spPr/>
      <dgm:t>
        <a:bodyPr/>
        <a:lstStyle/>
        <a:p>
          <a:endParaRPr lang="en-US"/>
        </a:p>
      </dgm:t>
    </dgm:pt>
    <dgm:pt modelId="{B0126396-A2E7-4BB3-9606-685F8A7D7107}" type="sibTrans" cxnId="{6C05D7A6-8335-4F67-A730-BA9947CF8360}">
      <dgm:prSet/>
      <dgm:spPr/>
      <dgm:t>
        <a:bodyPr/>
        <a:lstStyle/>
        <a:p>
          <a:endParaRPr lang="en-US"/>
        </a:p>
      </dgm:t>
    </dgm:pt>
    <dgm:pt modelId="{B23FFC7C-566D-4505-B43F-58A7E47774A9}">
      <dgm:prSet phldrT="[Text]" custT="1"/>
      <dgm:spPr/>
      <dgm:t>
        <a:bodyPr/>
        <a:lstStyle/>
        <a:p>
          <a:pPr marL="172800">
            <a:spcAft>
              <a:spcPts val="0"/>
            </a:spcAft>
          </a:pP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有条件的养老机构应当通过检测观察慢性病老年人身体状况，注意有无用药不足或过量的表现，以及药物不良反应，预防跌倒。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7804AE4-B606-4A94-93F9-B65029690A1D}" type="parTrans" cxnId="{F054891B-EB4F-410E-A0BE-5C22F30F29BB}">
      <dgm:prSet/>
      <dgm:spPr/>
      <dgm:t>
        <a:bodyPr/>
        <a:lstStyle/>
        <a:p>
          <a:endParaRPr lang="en-US"/>
        </a:p>
      </dgm:t>
    </dgm:pt>
    <dgm:pt modelId="{1FB095BD-0A75-425F-B5BC-1C30323038E9}" type="sibTrans" cxnId="{F054891B-EB4F-410E-A0BE-5C22F30F29BB}">
      <dgm:prSet/>
      <dgm:spPr/>
      <dgm:t>
        <a:bodyPr/>
        <a:lstStyle/>
        <a:p>
          <a:endParaRPr lang="en-US"/>
        </a:p>
      </dgm:t>
    </dgm:pt>
    <dgm:pt modelId="{7DC9EBFE-6C0E-40EA-A345-A6EA80EFE8A5}" type="pres">
      <dgm:prSet presAssocID="{74507506-9777-4CDC-8F44-0FDE41335150}" presName="Name0" presStyleCnt="0">
        <dgm:presLayoutVars>
          <dgm:dir/>
          <dgm:animLvl val="lvl"/>
          <dgm:resizeHandles/>
        </dgm:presLayoutVars>
      </dgm:prSet>
      <dgm:spPr/>
    </dgm:pt>
    <dgm:pt modelId="{958B7281-F415-4745-A046-8996519FCAA5}" type="pres">
      <dgm:prSet presAssocID="{B9E7123C-5BBC-41D9-AFFE-45342631742E}" presName="linNode" presStyleCnt="0"/>
      <dgm:spPr/>
    </dgm:pt>
    <dgm:pt modelId="{EB0E7A76-9A62-4B7A-A7BB-A8A0260D427B}" type="pres">
      <dgm:prSet presAssocID="{B9E7123C-5BBC-41D9-AFFE-45342631742E}" presName="parentShp" presStyleLbl="node1" presStyleIdx="0" presStyleCnt="3" custScaleX="51165" custLinFactNeighborX="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4F9D2C-D507-495A-A878-FE3125E9A668}" type="pres">
      <dgm:prSet presAssocID="{B9E7123C-5BBC-41D9-AFFE-45342631742E}" presName="childShp" presStyleLbl="bgAccFollowNode1" presStyleIdx="0" presStyleCnt="3" custScaleX="115100" custScaleY="132080" custLinFactNeighborX="-3068" custLinFactNeighborY="-1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58BE3-E287-4952-B02F-B83B411868AF}" type="pres">
      <dgm:prSet presAssocID="{112CD590-920C-4F1C-876D-30E4FA712550}" presName="spacing" presStyleCnt="0"/>
      <dgm:spPr/>
    </dgm:pt>
    <dgm:pt modelId="{754B1A7D-5ED1-4723-AE57-AA2693B9CAE2}" type="pres">
      <dgm:prSet presAssocID="{1E095CD5-BBDC-4E46-ADBE-8E2619449A18}" presName="linNode" presStyleCnt="0"/>
      <dgm:spPr/>
    </dgm:pt>
    <dgm:pt modelId="{A8C7A741-873D-47D0-90D3-5E0B68CC15E9}" type="pres">
      <dgm:prSet presAssocID="{1E095CD5-BBDC-4E46-ADBE-8E2619449A18}" presName="parentShp" presStyleLbl="node1" presStyleIdx="1" presStyleCnt="3" custScaleX="51165" custLinFactNeighborX="70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2D35B-95CE-476F-A601-22EABA857F31}" type="pres">
      <dgm:prSet presAssocID="{1E095CD5-BBDC-4E46-ADBE-8E2619449A18}" presName="childShp" presStyleLbl="bgAccFollowNode1" presStyleIdx="1" presStyleCnt="3" custScaleX="114399" custScaleY="134233" custLinFactNeighborX="-21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A5376-0EEB-490C-96EB-DF6134B9BADB}" type="pres">
      <dgm:prSet presAssocID="{5F991C9B-8592-4DFC-AB02-274908D8787A}" presName="spacing" presStyleCnt="0"/>
      <dgm:spPr/>
    </dgm:pt>
    <dgm:pt modelId="{34B9085E-3777-4ACC-BA54-FF2FAEEEC81F}" type="pres">
      <dgm:prSet presAssocID="{4CCBA726-7FCC-451B-868F-F85A32E01747}" presName="linNode" presStyleCnt="0"/>
      <dgm:spPr/>
    </dgm:pt>
    <dgm:pt modelId="{00D7FD34-8079-4260-BB65-6897237875CA}" type="pres">
      <dgm:prSet presAssocID="{4CCBA726-7FCC-451B-868F-F85A32E01747}" presName="parentShp" presStyleLbl="node1" presStyleIdx="2" presStyleCnt="3" custScaleX="51246" custLinFactNeighborX="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378C6E-9719-4F02-841E-7CC9550B73C3}" type="pres">
      <dgm:prSet presAssocID="{4CCBA726-7FCC-451B-868F-F85A32E01747}" presName="childShp" presStyleLbl="bgAccFollowNode1" presStyleIdx="2" presStyleCnt="3" custScaleX="116000" custScaleY="133849" custLinFactNeighborX="-2755" custLinFactNeighborY="1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3CC0D2-30C1-4BE0-A178-4FFEED05A924}" type="presOf" srcId="{B0F270BD-ADA4-4B9F-9DC2-9E35212784F1}" destId="{464F9D2C-D507-495A-A878-FE3125E9A668}" srcOrd="0" destOrd="1" presId="urn:microsoft.com/office/officeart/2005/8/layout/vList6"/>
    <dgm:cxn modelId="{04C19A54-46BB-4CB7-B17A-A6958FA15E0B}" type="presOf" srcId="{B23FFC7C-566D-4505-B43F-58A7E47774A9}" destId="{C8B2D35B-95CE-476F-A601-22EABA857F31}" srcOrd="0" destOrd="1" presId="urn:microsoft.com/office/officeart/2005/8/layout/vList6"/>
    <dgm:cxn modelId="{B3457FD0-B58C-44D9-8675-B4E38E072D24}" type="presOf" srcId="{54A71F20-289D-40D6-9027-5186DAD46C57}" destId="{C8B2D35B-95CE-476F-A601-22EABA857F31}" srcOrd="0" destOrd="0" presId="urn:microsoft.com/office/officeart/2005/8/layout/vList6"/>
    <dgm:cxn modelId="{4F39A45B-EAF4-4492-B7A7-90AF29BF0314}" srcId="{B9E7123C-5BBC-41D9-AFFE-45342631742E}" destId="{B0F270BD-ADA4-4B9F-9DC2-9E35212784F1}" srcOrd="1" destOrd="0" parTransId="{CBA6C72D-B55A-4EBF-86DC-70D96AA3D151}" sibTransId="{9FA71DDB-8290-4EC8-9A36-F8E1CAFC6F9F}"/>
    <dgm:cxn modelId="{6C05D7A6-8335-4F67-A730-BA9947CF8360}" srcId="{4CCBA726-7FCC-451B-868F-F85A32E01747}" destId="{87F39932-4C0C-4576-B480-6540EAE47982}" srcOrd="0" destOrd="0" parTransId="{B9DF6D29-15C7-47B4-875C-C65DE1B89524}" sibTransId="{B0126396-A2E7-4BB3-9606-685F8A7D7107}"/>
    <dgm:cxn modelId="{9DB18C97-5C29-4214-AEBA-067D554CEFC1}" srcId="{4CCBA726-7FCC-451B-868F-F85A32E01747}" destId="{5926DF95-9D0D-4340-809B-D2C8FEABC719}" srcOrd="1" destOrd="0" parTransId="{09C11A03-EA92-497B-88EB-6DFC49DF2F24}" sibTransId="{FA13110B-A861-4DD3-83FE-29D24EBEB9A8}"/>
    <dgm:cxn modelId="{1B5AA398-C0F7-4C39-8B25-B671EC51D61F}" type="presOf" srcId="{B9E7123C-5BBC-41D9-AFFE-45342631742E}" destId="{EB0E7A76-9A62-4B7A-A7BB-A8A0260D427B}" srcOrd="0" destOrd="0" presId="urn:microsoft.com/office/officeart/2005/8/layout/vList6"/>
    <dgm:cxn modelId="{0C243068-C0FD-4EBA-A8E4-61EFB3666E1C}" srcId="{1E095CD5-BBDC-4E46-ADBE-8E2619449A18}" destId="{54A71F20-289D-40D6-9027-5186DAD46C57}" srcOrd="0" destOrd="0" parTransId="{D9904CDD-095F-4156-AD4B-16FD57EE51E1}" sibTransId="{3DECC651-3910-4C1A-ABCB-19BB8F351AA7}"/>
    <dgm:cxn modelId="{07B497D6-AF34-42AA-AE97-E15AB309874A}" srcId="{B9E7123C-5BBC-41D9-AFFE-45342631742E}" destId="{04FC36B8-C1F3-4A2E-9FEE-98B98D71D1EE}" srcOrd="0" destOrd="0" parTransId="{D14B9F6D-AB06-4049-9214-7568D9541721}" sibTransId="{6BFBD2C5-CCF4-4F1D-BA86-EFC865EE7AF7}"/>
    <dgm:cxn modelId="{F054891B-EB4F-410E-A0BE-5C22F30F29BB}" srcId="{1E095CD5-BBDC-4E46-ADBE-8E2619449A18}" destId="{B23FFC7C-566D-4505-B43F-58A7E47774A9}" srcOrd="1" destOrd="0" parTransId="{37804AE4-B606-4A94-93F9-B65029690A1D}" sibTransId="{1FB095BD-0A75-425F-B5BC-1C30323038E9}"/>
    <dgm:cxn modelId="{77B13AA4-38AB-4522-94C8-9413D3597BBE}" type="presOf" srcId="{87F39932-4C0C-4576-B480-6540EAE47982}" destId="{8D378C6E-9719-4F02-841E-7CC9550B73C3}" srcOrd="0" destOrd="0" presId="urn:microsoft.com/office/officeart/2005/8/layout/vList6"/>
    <dgm:cxn modelId="{F9A653E6-56A1-4E4A-94D1-2780EE203387}" type="presOf" srcId="{74507506-9777-4CDC-8F44-0FDE41335150}" destId="{7DC9EBFE-6C0E-40EA-A345-A6EA80EFE8A5}" srcOrd="0" destOrd="0" presId="urn:microsoft.com/office/officeart/2005/8/layout/vList6"/>
    <dgm:cxn modelId="{5791DB98-EF72-4313-9B94-2A4DA044610B}" type="presOf" srcId="{5926DF95-9D0D-4340-809B-D2C8FEABC719}" destId="{8D378C6E-9719-4F02-841E-7CC9550B73C3}" srcOrd="0" destOrd="1" presId="urn:microsoft.com/office/officeart/2005/8/layout/vList6"/>
    <dgm:cxn modelId="{0E7BEEAB-FB3F-4CB6-9A94-26916C666FB0}" srcId="{74507506-9777-4CDC-8F44-0FDE41335150}" destId="{1E095CD5-BBDC-4E46-ADBE-8E2619449A18}" srcOrd="1" destOrd="0" parTransId="{EF2C998A-7C2C-4E22-95AA-A1BCF2CA8DDF}" sibTransId="{5F991C9B-8592-4DFC-AB02-274908D8787A}"/>
    <dgm:cxn modelId="{368F6B15-5882-46C7-9854-8CE26652DCD8}" type="presOf" srcId="{1E095CD5-BBDC-4E46-ADBE-8E2619449A18}" destId="{A8C7A741-873D-47D0-90D3-5E0B68CC15E9}" srcOrd="0" destOrd="0" presId="urn:microsoft.com/office/officeart/2005/8/layout/vList6"/>
    <dgm:cxn modelId="{53E73259-0D90-495B-87C7-F8F2250CDA93}" type="presOf" srcId="{04FC36B8-C1F3-4A2E-9FEE-98B98D71D1EE}" destId="{464F9D2C-D507-495A-A878-FE3125E9A668}" srcOrd="0" destOrd="0" presId="urn:microsoft.com/office/officeart/2005/8/layout/vList6"/>
    <dgm:cxn modelId="{5B03ED95-4FDF-43AB-9017-827D9BD03E6D}" srcId="{74507506-9777-4CDC-8F44-0FDE41335150}" destId="{4CCBA726-7FCC-451B-868F-F85A32E01747}" srcOrd="2" destOrd="0" parTransId="{9CE82AA1-A1B2-4C57-90B3-C9FEBBF53759}" sibTransId="{641663C9-276F-4E76-82CD-62A13DFCD045}"/>
    <dgm:cxn modelId="{FA1676FA-08A2-406C-BBFA-5EF0BDED8262}" srcId="{74507506-9777-4CDC-8F44-0FDE41335150}" destId="{B9E7123C-5BBC-41D9-AFFE-45342631742E}" srcOrd="0" destOrd="0" parTransId="{4FFA9027-6761-472A-8FD2-E44908D86207}" sibTransId="{112CD590-920C-4F1C-876D-30E4FA712550}"/>
    <dgm:cxn modelId="{116DC7B2-21A6-4C3C-8C37-CF3CA7576D1A}" type="presOf" srcId="{4CCBA726-7FCC-451B-868F-F85A32E01747}" destId="{00D7FD34-8079-4260-BB65-6897237875CA}" srcOrd="0" destOrd="0" presId="urn:microsoft.com/office/officeart/2005/8/layout/vList6"/>
    <dgm:cxn modelId="{CFA16A09-F972-4C95-A55F-6B31618E3489}" type="presParOf" srcId="{7DC9EBFE-6C0E-40EA-A345-A6EA80EFE8A5}" destId="{958B7281-F415-4745-A046-8996519FCAA5}" srcOrd="0" destOrd="0" presId="urn:microsoft.com/office/officeart/2005/8/layout/vList6"/>
    <dgm:cxn modelId="{27777526-51F5-460E-9D64-7BBFC738EBA3}" type="presParOf" srcId="{958B7281-F415-4745-A046-8996519FCAA5}" destId="{EB0E7A76-9A62-4B7A-A7BB-A8A0260D427B}" srcOrd="0" destOrd="0" presId="urn:microsoft.com/office/officeart/2005/8/layout/vList6"/>
    <dgm:cxn modelId="{78C62A96-14F1-4889-BEEE-8F6B5C61990F}" type="presParOf" srcId="{958B7281-F415-4745-A046-8996519FCAA5}" destId="{464F9D2C-D507-495A-A878-FE3125E9A668}" srcOrd="1" destOrd="0" presId="urn:microsoft.com/office/officeart/2005/8/layout/vList6"/>
    <dgm:cxn modelId="{5CC4BCC7-CC30-40D6-BEF3-E104474B1DF9}" type="presParOf" srcId="{7DC9EBFE-6C0E-40EA-A345-A6EA80EFE8A5}" destId="{7C458BE3-E287-4952-B02F-B83B411868AF}" srcOrd="1" destOrd="0" presId="urn:microsoft.com/office/officeart/2005/8/layout/vList6"/>
    <dgm:cxn modelId="{4752ADC7-D1F9-4322-B818-A56215EEAADB}" type="presParOf" srcId="{7DC9EBFE-6C0E-40EA-A345-A6EA80EFE8A5}" destId="{754B1A7D-5ED1-4723-AE57-AA2693B9CAE2}" srcOrd="2" destOrd="0" presId="urn:microsoft.com/office/officeart/2005/8/layout/vList6"/>
    <dgm:cxn modelId="{FFB93C40-2474-4EC3-9FCA-1022CA073167}" type="presParOf" srcId="{754B1A7D-5ED1-4723-AE57-AA2693B9CAE2}" destId="{A8C7A741-873D-47D0-90D3-5E0B68CC15E9}" srcOrd="0" destOrd="0" presId="urn:microsoft.com/office/officeart/2005/8/layout/vList6"/>
    <dgm:cxn modelId="{D7C7D484-31EC-4032-81A9-3A0211CB1276}" type="presParOf" srcId="{754B1A7D-5ED1-4723-AE57-AA2693B9CAE2}" destId="{C8B2D35B-95CE-476F-A601-22EABA857F31}" srcOrd="1" destOrd="0" presId="urn:microsoft.com/office/officeart/2005/8/layout/vList6"/>
    <dgm:cxn modelId="{18A24165-BE73-4EB6-AF0F-63D068054F11}" type="presParOf" srcId="{7DC9EBFE-6C0E-40EA-A345-A6EA80EFE8A5}" destId="{BC1A5376-0EEB-490C-96EB-DF6134B9BADB}" srcOrd="3" destOrd="0" presId="urn:microsoft.com/office/officeart/2005/8/layout/vList6"/>
    <dgm:cxn modelId="{1E6A4382-ADC1-4215-9641-0E1854C69794}" type="presParOf" srcId="{7DC9EBFE-6C0E-40EA-A345-A6EA80EFE8A5}" destId="{34B9085E-3777-4ACC-BA54-FF2FAEEEC81F}" srcOrd="4" destOrd="0" presId="urn:microsoft.com/office/officeart/2005/8/layout/vList6"/>
    <dgm:cxn modelId="{650A5448-7E45-414A-A8F2-C5D861B52231}" type="presParOf" srcId="{34B9085E-3777-4ACC-BA54-FF2FAEEEC81F}" destId="{00D7FD34-8079-4260-BB65-6897237875CA}" srcOrd="0" destOrd="0" presId="urn:microsoft.com/office/officeart/2005/8/layout/vList6"/>
    <dgm:cxn modelId="{DF90FD27-9922-4942-B7A4-20D65C90B379}" type="presParOf" srcId="{34B9085E-3777-4ACC-BA54-FF2FAEEEC81F}" destId="{8D378C6E-9719-4F02-841E-7CC9550B73C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F9D2C-D507-495A-A878-FE3125E9A668}">
      <dsp:nvSpPr>
        <dsp:cNvPr id="0" name=""/>
        <dsp:cNvSpPr/>
      </dsp:nvSpPr>
      <dsp:spPr>
        <a:xfrm>
          <a:off x="3063320" y="0"/>
          <a:ext cx="8626125" cy="170187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每天早晚各为老年人测量</a:t>
          </a:r>
          <a:r>
            <a:rPr lang="en-US" altLang="zh-CN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次体温（尽量专人专用，若不能则需彻底消毒后再用）</a:t>
          </a:r>
          <a:r>
            <a:rPr lang="en-US" altLang="zh-CN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;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非接触式体温枪应当按照使用要求定期消毒），随时询问老年人身体情况。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063320" y="212735"/>
        <a:ext cx="7987921" cy="1276408"/>
      </dsp:txXfrm>
    </dsp:sp>
    <dsp:sp modelId="{EB0E7A76-9A62-4B7A-A7BB-A8A0260D427B}">
      <dsp:nvSpPr>
        <dsp:cNvPr id="0" name=""/>
        <dsp:cNvSpPr/>
      </dsp:nvSpPr>
      <dsp:spPr>
        <a:xfrm>
          <a:off x="700042" y="209074"/>
          <a:ext cx="2556360" cy="1288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测量体温</a:t>
          </a:r>
          <a:endParaRPr lang="en-US" sz="2400" kern="1200" dirty="0"/>
        </a:p>
      </dsp:txBody>
      <dsp:txXfrm>
        <a:off x="762942" y="271974"/>
        <a:ext cx="2430560" cy="1162720"/>
      </dsp:txXfrm>
    </dsp:sp>
    <dsp:sp modelId="{C8B2D35B-95CE-476F-A601-22EABA857F31}">
      <dsp:nvSpPr>
        <dsp:cNvPr id="0" name=""/>
        <dsp:cNvSpPr/>
      </dsp:nvSpPr>
      <dsp:spPr>
        <a:xfrm>
          <a:off x="3136903" y="1833126"/>
          <a:ext cx="8573588" cy="17296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1728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提醒慢性病长期服药老年人要规律服药，不轻易自行换药或停药，有身体不适要及时告知护理人员；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1728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有条件的养老机构应当通过检测观察慢性病老年人身体状况，注意有无用药不足或过量的表现，以及药物不良反应，预防跌倒。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136903" y="2049329"/>
        <a:ext cx="7924981" cy="1297215"/>
      </dsp:txXfrm>
    </dsp:sp>
    <dsp:sp modelId="{A8C7A741-873D-47D0-90D3-5E0B68CC15E9}">
      <dsp:nvSpPr>
        <dsp:cNvPr id="0" name=""/>
        <dsp:cNvSpPr/>
      </dsp:nvSpPr>
      <dsp:spPr>
        <a:xfrm>
          <a:off x="739575" y="2053676"/>
          <a:ext cx="2556360" cy="1288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慢性疾病</a:t>
          </a:r>
          <a:endParaRPr lang="en-US" altLang="zh-CN" sz="240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老年人管理</a:t>
          </a:r>
          <a:endParaRPr lang="en-US" sz="2400" kern="1200" dirty="0"/>
        </a:p>
      </dsp:txBody>
      <dsp:txXfrm>
        <a:off x="802475" y="2116576"/>
        <a:ext cx="2430560" cy="1162720"/>
      </dsp:txXfrm>
    </dsp:sp>
    <dsp:sp modelId="{8D378C6E-9719-4F02-841E-7CC9550B73C3}">
      <dsp:nvSpPr>
        <dsp:cNvPr id="0" name=""/>
        <dsp:cNvSpPr/>
      </dsp:nvSpPr>
      <dsp:spPr>
        <a:xfrm>
          <a:off x="3047257" y="3693994"/>
          <a:ext cx="8693575" cy="17246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告知老年人，目前针对新冠肺炎，没有确认有效的抗病毒治疗方法，切勿擅自预防性服药。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047257" y="3909578"/>
        <a:ext cx="8046823" cy="1293504"/>
      </dsp:txXfrm>
    </dsp:sp>
    <dsp:sp modelId="{00D7FD34-8079-4260-BB65-6897237875CA}">
      <dsp:nvSpPr>
        <dsp:cNvPr id="0" name=""/>
        <dsp:cNvSpPr/>
      </dsp:nvSpPr>
      <dsp:spPr>
        <a:xfrm>
          <a:off x="691498" y="3909674"/>
          <a:ext cx="2560407" cy="1288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加强新冠肺炎知识宣教</a:t>
          </a:r>
          <a:endParaRPr lang="en-US" sz="2400" kern="1200" dirty="0"/>
        </a:p>
      </dsp:txBody>
      <dsp:txXfrm>
        <a:off x="754398" y="3972574"/>
        <a:ext cx="2434607" cy="1162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8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25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28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养老机构（老年福利院）</a:t>
            </a:r>
            <a:r>
              <a:rPr lang="zh-CN" altLang="en-US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老年人</a:t>
            </a: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新冠肺炎</a:t>
            </a:r>
            <a:r>
              <a:rPr lang="zh-CN" altLang="en-US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防</a:t>
            </a: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控技术方案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、疫情应对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C6128-E6E0-47C6-B2F5-C37506E3B6A6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三、疫情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应对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407330" y="1697848"/>
            <a:ext cx="2880000" cy="1080000"/>
          </a:xfrm>
          <a:prstGeom prst="roundRect">
            <a:avLst>
              <a:gd name="adj" fmla="val 597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29" tIns="45715" rIns="91429" bIns="45715" anchor="ctr"/>
          <a:lstStyle/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老年人</a:t>
            </a:r>
            <a:r>
              <a:rPr lang="zh-CN" altLang="en-US" sz="2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出现</a:t>
            </a:r>
            <a:endParaRPr lang="en-US" altLang="zh-CN" sz="2200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康俪金黑W8(P)" pitchFamily="2" charset="-122"/>
            </a:endParaRPr>
          </a:p>
          <a:p>
            <a:pPr algn="ctr"/>
            <a:r>
              <a:rPr lang="zh-CN" altLang="en-US" sz="2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新</a:t>
            </a:r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冠</a:t>
            </a:r>
            <a:r>
              <a:rPr lang="zh-CN" altLang="en-US" sz="2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肺炎可疑</a:t>
            </a:r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症状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979659" y="1703647"/>
            <a:ext cx="3976396" cy="1080000"/>
          </a:xfrm>
          <a:prstGeom prst="roundRect">
            <a:avLst>
              <a:gd name="adj" fmla="val 597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29" tIns="45715" rIns="91429" bIns="45715" anchor="ctr"/>
          <a:lstStyle/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被确诊为疑似病例</a:t>
            </a:r>
            <a:endParaRPr lang="en-US" altLang="zh-CN" sz="2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康俪金黑W8(P)" pitchFamily="2" charset="-122"/>
            </a:endParaRPr>
          </a:p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或确诊病例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8531736" y="1690688"/>
            <a:ext cx="3077944" cy="1080000"/>
          </a:xfrm>
          <a:prstGeom prst="roundRect">
            <a:avLst>
              <a:gd name="adj" fmla="val 597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29" tIns="45715" rIns="91429" bIns="45715" anchor="ctr"/>
          <a:lstStyle/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在医疗机构就诊后返回</a:t>
            </a:r>
            <a:endParaRPr lang="en-US" altLang="zh-CN" sz="2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康俪金黑W8(P)" pitchFamily="2" charset="-122"/>
            </a:endParaRPr>
          </a:p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养老机构的老年人</a:t>
            </a:r>
            <a:endParaRPr lang="en-US" altLang="zh-CN" sz="2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华康俪金黑W8(P)" pitchFamily="2" charset="-122"/>
            </a:endParaRPr>
          </a:p>
          <a:p>
            <a:pPr algn="ctr"/>
            <a:r>
              <a:rPr lang="zh-CN" altLang="en-US" sz="2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康俪金黑W8(P)" pitchFamily="2" charset="-122"/>
              </a:rPr>
              <a:t>和陪同工作人员</a:t>
            </a:r>
          </a:p>
        </p:txBody>
      </p:sp>
      <p:sp>
        <p:nvSpPr>
          <p:cNvPr id="10" name="圆角矩形 30"/>
          <p:cNvSpPr>
            <a:spLocks noChangeArrowheads="1"/>
          </p:cNvSpPr>
          <p:nvPr/>
        </p:nvSpPr>
        <p:spPr bwMode="auto">
          <a:xfrm>
            <a:off x="381000" y="2782887"/>
            <a:ext cx="2906330" cy="3573463"/>
          </a:xfrm>
          <a:prstGeom prst="roundRect">
            <a:avLst>
              <a:gd name="adj" fmla="val 1278"/>
            </a:avLst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noFill/>
            <a:beve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1429" tIns="45715" rIns="91429" bIns="45715" anchor="ctr"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圆角矩形 31"/>
          <p:cNvSpPr>
            <a:spLocks noChangeArrowheads="1"/>
          </p:cNvSpPr>
          <p:nvPr/>
        </p:nvSpPr>
        <p:spPr bwMode="auto">
          <a:xfrm>
            <a:off x="3995043" y="2777847"/>
            <a:ext cx="3976396" cy="3573463"/>
          </a:xfrm>
          <a:prstGeom prst="roundRect">
            <a:avLst>
              <a:gd name="adj" fmla="val 1935"/>
            </a:avLst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noFill/>
            <a:beve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1429" tIns="45715" rIns="91429" bIns="45715" anchor="ctr"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圆角矩形 32"/>
          <p:cNvSpPr>
            <a:spLocks noChangeArrowheads="1"/>
          </p:cNvSpPr>
          <p:nvPr/>
        </p:nvSpPr>
        <p:spPr bwMode="auto">
          <a:xfrm>
            <a:off x="8531736" y="2777848"/>
            <a:ext cx="3077944" cy="3573463"/>
          </a:xfrm>
          <a:prstGeom prst="roundRect">
            <a:avLst>
              <a:gd name="adj" fmla="val 1278"/>
            </a:avLst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noFill/>
            <a:beve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1429" tIns="45715" rIns="91429" bIns="45715" anchor="ctr"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矩形 61"/>
          <p:cNvSpPr>
            <a:spLocks noChangeArrowheads="1"/>
          </p:cNvSpPr>
          <p:nvPr/>
        </p:nvSpPr>
        <p:spPr bwMode="auto">
          <a:xfrm>
            <a:off x="425851" y="2935298"/>
            <a:ext cx="2816628" cy="28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包括发热、干咳、乏力、鼻塞、流涕、咽痛、腹泻等症状</a:t>
            </a:r>
          </a:p>
          <a:p>
            <a:pPr marL="342900" indent="-34290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不排除有流行病学史的，应当立即执行隔离观察，并及时送医疗机构排查。</a:t>
            </a:r>
          </a:p>
        </p:txBody>
      </p:sp>
      <p:sp>
        <p:nvSpPr>
          <p:cNvPr id="19" name="矩形 62"/>
          <p:cNvSpPr>
            <a:spLocks noChangeArrowheads="1"/>
          </p:cNvSpPr>
          <p:nvPr/>
        </p:nvSpPr>
        <p:spPr bwMode="auto">
          <a:xfrm>
            <a:off x="4039199" y="2791317"/>
            <a:ext cx="3857316" cy="358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应当立即送定点医疗机构就诊。</a:t>
            </a:r>
          </a:p>
          <a:p>
            <a:pPr marL="342900" indent="-34290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养老机构须及时向相关部门报告，在当地卫生健康、民政部门指导下对密切接触者开展排查，实施</a:t>
            </a:r>
            <a:r>
              <a:rPr lang="en-US" altLang="zh-CN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14</a:t>
            </a: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天隔离观察。</a:t>
            </a:r>
          </a:p>
          <a:p>
            <a:pPr marL="342900" indent="-34290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机构须开展全面消杀、规范处置个人物品等相关工作。</a:t>
            </a:r>
          </a:p>
        </p:txBody>
      </p:sp>
      <p:sp>
        <p:nvSpPr>
          <p:cNvPr id="20" name="矩形 63"/>
          <p:cNvSpPr>
            <a:spLocks noChangeArrowheads="1"/>
          </p:cNvSpPr>
          <p:nvPr/>
        </p:nvSpPr>
        <p:spPr bwMode="auto">
          <a:xfrm>
            <a:off x="8689649" y="2777847"/>
            <a:ext cx="276211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应当隔离观察</a:t>
            </a:r>
            <a:r>
              <a:rPr lang="en-US" altLang="zh-CN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14</a:t>
            </a: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天，无异常后方可入住和工作。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新冠肺炎老年人治愈后需返回养老机构的，应当隔离观察</a:t>
            </a:r>
            <a:r>
              <a:rPr lang="en-US" altLang="zh-CN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14</a:t>
            </a:r>
            <a:r>
              <a:rPr lang="zh-CN" altLang="en-US" sz="2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天，无异常后方可入住。</a:t>
            </a:r>
          </a:p>
        </p:txBody>
      </p:sp>
    </p:spTree>
    <p:extLst>
      <p:ext uri="{BB962C8B-B14F-4D97-AF65-F5344CB8AC3E}">
        <p14:creationId xmlns:p14="http://schemas.microsoft.com/office/powerpoint/2010/main" val="37081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、密切关注老年人健康状况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、就医指南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、疫情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应对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、密切关注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老年人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健康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状况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一、密切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关注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老年人健康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状况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256555498"/>
              </p:ext>
            </p:extLst>
          </p:nvPr>
        </p:nvGraphicFramePr>
        <p:xfrm>
          <a:off x="-310979" y="1120245"/>
          <a:ext cx="1250297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078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、就医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指南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）慢性基础疾病、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皮肤病、一般过敏、轻微扭伤擦伤、普通牙科治疗、常规康复等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慢性基础疾病包括高血压、糖尿病等；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采取上门诊视等方式保守治疗，不建议外出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就医；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老年人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常用药物由家属、机构通过委托取药、代购等方式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73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012" y="320675"/>
            <a:ext cx="10825976" cy="1325563"/>
          </a:xfrm>
        </p:spPr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）出现咳嗽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、咳痰、咽痛、头痛等症状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症状无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加重且没有流行病学史的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老年人（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天内没有接触过新冠肺炎确诊患者或疑似患者、没有出入有确诊或疑似患者社区或活动场所），可在机构内按一般感冒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治疗；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有慢性呼吸道疾病，病情稳定的老年人可在医生指导下常规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用药；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若病情加重危及生命则须立即联系医疗机构进行转诊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4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（三）出现急性发热患者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如确无流行病学史，可先在机构内隔离观察，按一般感冒发热进行治疗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机构内有条件，可完善血常规、肝肾功能、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CRP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等常规检查（或抽血送附近医疗机构检验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咨询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相关医疗机构，有必要再送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23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（四）出现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急危重症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患者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危重症包括但不限于急性心衰、卒中、心肌梗塞、心跳呼吸骤停、急性损伤创伤、急性中毒、急性胸痛腹痛、消化道出血、肠梗阻、重症肺炎、严重腹泻脱水等疾病，以及神经、心脏、呼吸、消化、泌尿等系统的危急重情况。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出现慢性病急性加重或突发急病，养老机构应当立即实施力所能及的抢救措施，同时拨打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急救电话送医，并及时通知老年人家属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44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763</Words>
  <Application>Microsoft Office PowerPoint</Application>
  <PresentationFormat>Widescreen</PresentationFormat>
  <Paragraphs>91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黑体</vt:lpstr>
      <vt:lpstr>华康俪金黑W8(P)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养老机构（老年福利院）老年人 新冠肺炎防控技术方案</vt:lpstr>
      <vt:lpstr>目录</vt:lpstr>
      <vt:lpstr>一、密切关注老年人 健康状况</vt:lpstr>
      <vt:lpstr>一、密切关注老年人健康状况</vt:lpstr>
      <vt:lpstr>二、就医指南</vt:lpstr>
      <vt:lpstr>（一）慢性基础疾病、皮肤病、一般过敏、轻微扭伤擦伤、普通牙科治疗、常规康复等</vt:lpstr>
      <vt:lpstr>（二）出现咳嗽、咳痰、咽痛、头痛等症状</vt:lpstr>
      <vt:lpstr>（三）出现急性发热患者</vt:lpstr>
      <vt:lpstr>（四）出现急危重症患者</vt:lpstr>
      <vt:lpstr>三、疫情应对</vt:lpstr>
      <vt:lpstr>三、疫情应对</vt:lpstr>
      <vt:lpstr>PowerPoint Presentation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潘力军</cp:lastModifiedBy>
  <cp:revision>26</cp:revision>
  <dcterms:created xsi:type="dcterms:W3CDTF">2020-02-24T03:13:00Z</dcterms:created>
  <dcterms:modified xsi:type="dcterms:W3CDTF">2020-02-24T12:17:18Z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