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57" r:id="rId3"/>
    <p:sldId id="260" r:id="rId4"/>
    <p:sldId id="265" r:id="rId5"/>
    <p:sldId id="269" r:id="rId6"/>
    <p:sldId id="270" r:id="rId7"/>
    <p:sldId id="271" r:id="rId8"/>
    <p:sldId id="272" r:id="rId9"/>
    <p:sldId id="274" r:id="rId10"/>
    <p:sldId id="283" r:id="rId11"/>
    <p:sldId id="273" r:id="rId12"/>
    <p:sldId id="275" r:id="rId13"/>
    <p:sldId id="284" r:id="rId14"/>
    <p:sldId id="276" r:id="rId15"/>
    <p:sldId id="277" r:id="rId16"/>
    <p:sldId id="278" r:id="rId17"/>
    <p:sldId id="285" r:id="rId18"/>
    <p:sldId id="279" r:id="rId19"/>
    <p:sldId id="280" r:id="rId20"/>
    <p:sldId id="282" r:id="rId21"/>
    <p:sldId id="26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9145C-331B-4BCB-ADD0-95EBB26F5857}" type="datetimeFigureOut">
              <a:rPr lang="en-US" smtClean="0"/>
              <a:t>2/24/2020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86DC7-8DFF-4A47-988D-D71C57DA90EB}" type="slidenum">
              <a:rPr lang="en-US" smtClean="0"/>
              <a:t>‹#›</a:t>
            </a:fld>
            <a:endParaRPr lang="en-US"/>
          </a:p>
        </p:txBody>
      </p:sp>
    </p:spTree>
    <p:extLst>
      <p:ext uri="{BB962C8B-B14F-4D97-AF65-F5344CB8AC3E}">
        <p14:creationId xmlns:p14="http://schemas.microsoft.com/office/powerpoint/2010/main" val="4085949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686DC7-8DFF-4A47-988D-D71C57DA90EB}" type="slidenum">
              <a:rPr lang="en-US" smtClean="0"/>
              <a:t>1</a:t>
            </a:fld>
            <a:endParaRPr lang="en-US"/>
          </a:p>
        </p:txBody>
      </p:sp>
    </p:spTree>
    <p:extLst>
      <p:ext uri="{BB962C8B-B14F-4D97-AF65-F5344CB8AC3E}">
        <p14:creationId xmlns:p14="http://schemas.microsoft.com/office/powerpoint/2010/main" val="1717136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158609C6-9345-45D7-A54E-C0546B1C4196}" type="datetime1">
              <a:rPr lang="en-US" smtClean="0"/>
              <a:t>2/24/2020</a:t>
            </a:fld>
            <a:endParaRPr lang="en-US" dirty="0"/>
          </a:p>
        </p:txBody>
      </p:sp>
      <p:sp>
        <p:nvSpPr>
          <p:cNvPr id="5" name="Footer Placeholder 4"/>
          <p:cNvSpPr>
            <a:spLocks noGrp="1"/>
          </p:cNvSpPr>
          <p:nvPr>
            <p:ph type="ftr" sz="quarter" idx="11"/>
          </p:nvPr>
        </p:nvSpPr>
        <p:spPr/>
        <p:txBody>
          <a:bodyPr/>
          <a:lstStyle>
            <a:lvl1pPr>
              <a:defRPr sz="1400">
                <a:solidFill>
                  <a:schemeClr val="tx1"/>
                </a:solidFill>
                <a:latin typeface="楷体" panose="02010609060101010101" pitchFamily="49" charset="-122"/>
                <a:ea typeface="楷体" panose="02010609060101010101" pitchFamily="49" charset="-122"/>
              </a:defRPr>
            </a:lvl1p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E1961FAD-C14D-4EF9-9D90-69C5C1F92140}"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8495A0-3F68-4D21-A1E0-C7C583E661B7}"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58C1F9-1432-464F-91EB-B5354E489FD0}"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D543CE-98D9-4F3F-ACED-F1BC00D16C77}"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FFE68A-112D-4ECA-AE1F-FAE052DF671E}"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5C0FD8-484B-46F0-929C-F527228B1A58}" type="datetime1">
              <a:rPr lang="en-US" smtClean="0"/>
              <a:t>2/24/2020</a:t>
            </a:fld>
            <a:endParaRPr lang="en-US"/>
          </a:p>
        </p:txBody>
      </p:sp>
      <p:sp>
        <p:nvSpPr>
          <p:cNvPr id="8" name="Footer Placeholder 7"/>
          <p:cNvSpPr>
            <a:spLocks noGrp="1"/>
          </p:cNvSpPr>
          <p:nvPr>
            <p:ph type="ftr" sz="quarter" idx="11"/>
          </p:nvPr>
        </p:nvSpPr>
        <p:spPr/>
        <p:txBody>
          <a:bodyPr/>
          <a:lstStyle/>
          <a:p>
            <a:r>
              <a:rPr lang="zh-CN" altLang="en-US" smtClean="0"/>
              <a:t>国务院联防联控机制</a:t>
            </a:r>
            <a:endParaRPr lang="en-US"/>
          </a:p>
        </p:txBody>
      </p:sp>
      <p:sp>
        <p:nvSpPr>
          <p:cNvPr id="9" name="Slide Number Placeholder 8"/>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9CD942-EEC6-40D5-8EF8-E7CED594E622}" type="datetime1">
              <a:rPr lang="en-US" smtClean="0"/>
              <a:t>2/24/2020</a:t>
            </a:fld>
            <a:endParaRPr lang="en-US"/>
          </a:p>
        </p:txBody>
      </p:sp>
      <p:sp>
        <p:nvSpPr>
          <p:cNvPr id="4" name="Footer Placeholder 3"/>
          <p:cNvSpPr>
            <a:spLocks noGrp="1"/>
          </p:cNvSpPr>
          <p:nvPr>
            <p:ph type="ftr" sz="quarter" idx="11"/>
          </p:nvPr>
        </p:nvSpPr>
        <p:spPr/>
        <p:txBody>
          <a:bodyPr/>
          <a:lstStyle/>
          <a:p>
            <a:r>
              <a:rPr lang="zh-CN" altLang="en-US" smtClean="0"/>
              <a:t>国务院联防联控机制</a:t>
            </a:r>
            <a:endParaRPr lang="en-US"/>
          </a:p>
        </p:txBody>
      </p:sp>
      <p:sp>
        <p:nvSpPr>
          <p:cNvPr id="5" name="Slide Number Placeholder 4"/>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252C9F-6A15-4575-8DCD-DBC74BF602D1}" type="datetime1">
              <a:rPr lang="en-US" smtClean="0"/>
              <a:t>2/24/2020</a:t>
            </a:fld>
            <a:endParaRPr lang="en-US"/>
          </a:p>
        </p:txBody>
      </p:sp>
      <p:sp>
        <p:nvSpPr>
          <p:cNvPr id="3" name="Footer Placeholder 2"/>
          <p:cNvSpPr>
            <a:spLocks noGrp="1"/>
          </p:cNvSpPr>
          <p:nvPr>
            <p:ph type="ftr" sz="quarter" idx="11"/>
          </p:nvPr>
        </p:nvSpPr>
        <p:spPr/>
        <p:txBody>
          <a:bodyPr/>
          <a:lstStyle/>
          <a:p>
            <a:r>
              <a:rPr lang="zh-CN" altLang="en-US" smtClean="0"/>
              <a:t>国务院联防联控机制</a:t>
            </a:r>
            <a:endParaRPr lang="en-US"/>
          </a:p>
        </p:txBody>
      </p:sp>
      <p:sp>
        <p:nvSpPr>
          <p:cNvPr id="4" name="Slide Number Placeholder 3"/>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0072F-A630-4581-9EB1-1BFB2FC96F31}"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D26A9F-6061-4015-9205-4D184B0BEEA9}"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2">
                    <a:lumMod val="25000"/>
                  </a:schemeClr>
                </a:solidFill>
                <a:latin typeface="Times New Roman" panose="02020603050405020304" pitchFamily="18" charset="0"/>
                <a:cs typeface="Times New Roman" panose="02020603050405020304" pitchFamily="18" charset="0"/>
              </a:defRPr>
            </a:lvl1pPr>
          </a:lstStyle>
          <a:p>
            <a:fld id="{47083782-17C5-4A67-829F-C080A90F0FB4}" type="datetime1">
              <a:rPr lang="en-US" smtClean="0"/>
              <a:t>2/24/2020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lumMod val="85000"/>
                    <a:lumOff val="15000"/>
                  </a:schemeClr>
                </a:solidFill>
                <a:latin typeface="楷体" panose="02010609060101010101" pitchFamily="49" charset="-122"/>
                <a:ea typeface="楷体" panose="02010609060101010101" pitchFamily="49" charset="-122"/>
              </a:defRPr>
            </a:lvl1pPr>
          </a:lstStyle>
          <a:p>
            <a:r>
              <a:rPr lang="zh-CN" altLang="en-US" dirty="0" smtClean="0"/>
              <a:t>国务院联防联控机制</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85000"/>
                    <a:lumOff val="15000"/>
                  </a:schemeClr>
                </a:solidFill>
                <a:latin typeface="Times New Roman" panose="02020603050405020304" pitchFamily="18" charset="0"/>
                <a:cs typeface="Times New Roman" panose="02020603050405020304" pitchFamily="18" charset="0"/>
              </a:defRPr>
            </a:lvl1pPr>
          </a:lstStyle>
          <a:p>
            <a:fld id="{E1961FAD-C14D-4EF9-9D90-69C5C1F9214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大专院校新冠肺炎防控</a:t>
            </a:r>
            <a:r>
              <a:rPr lang="en-US" altLang="zh-CN" dirty="0" smtClean="0">
                <a:latin typeface="黑体" panose="02010609060101010101" pitchFamily="49" charset="-122"/>
                <a:ea typeface="黑体" panose="02010609060101010101" pitchFamily="49" charset="-122"/>
              </a:rPr>
              <a:t/>
            </a:r>
            <a:br>
              <a:rPr lang="en-US" altLang="zh-CN" dirty="0" smtClean="0">
                <a:latin typeface="黑体" panose="02010609060101010101" pitchFamily="49" charset="-122"/>
                <a:ea typeface="黑体" panose="02010609060101010101" pitchFamily="49" charset="-122"/>
              </a:rPr>
            </a:br>
            <a:r>
              <a:rPr lang="zh-CN" altLang="en-US" dirty="0" smtClean="0">
                <a:latin typeface="黑体" panose="02010609060101010101" pitchFamily="49" charset="-122"/>
                <a:ea typeface="黑体" panose="02010609060101010101" pitchFamily="49" charset="-122"/>
              </a:rPr>
              <a:t>技术方案</a:t>
            </a:r>
            <a:endParaRPr lang="en-US" dirty="0">
              <a:latin typeface="黑体" panose="02010609060101010101" pitchFamily="49" charset="-122"/>
              <a:ea typeface="黑体" panose="02010609060101010101" pitchFamily="49" charset="-122"/>
            </a:endParaRPr>
          </a:p>
        </p:txBody>
      </p:sp>
      <p:sp>
        <p:nvSpPr>
          <p:cNvPr id="3" name="Subtitle 2"/>
          <p:cNvSpPr>
            <a:spLocks noGrp="1"/>
          </p:cNvSpPr>
          <p:nvPr>
            <p:ph type="subTitle" idx="1"/>
          </p:nvPr>
        </p:nvSpPr>
        <p:spPr/>
        <p:txBody>
          <a:bodyPr/>
          <a:lstStyle/>
          <a:p>
            <a:endParaRPr lang="en-US" altLang="zh-CN" dirty="0" smtClean="0"/>
          </a:p>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国务院联防联控机制</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r>
              <a:rPr lang="en-US" dirty="0" smtClean="0">
                <a:latin typeface="Times New Roman" panose="02020603050405020304" pitchFamily="18" charset="0"/>
                <a:ea typeface="楷体" panose="02010609060101010101" pitchFamily="49" charset="-122"/>
                <a:cs typeface="Times New Roman" panose="02020603050405020304" pitchFamily="18" charset="0"/>
              </a:rPr>
              <a:t>2020</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2</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24</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日</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CEBF44E0-E79A-492D-A8BD-F63CDA2ECB3B}"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507663"/>
            <a:ext cx="10257691" cy="3850665"/>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开学后应做到以下</a:t>
            </a: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条：</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endParaRPr lang="en-US" altLang="zh-CN" dirty="0" smtClean="0">
              <a:latin typeface="楷体" panose="02010609060101010101" pitchFamily="49" charset="-122"/>
              <a:ea typeface="楷体" panose="02010609060101010101" pitchFamily="49" charset="-122"/>
            </a:endParaRPr>
          </a:p>
          <a:p>
            <a:pPr marL="0" indent="0">
              <a:buNone/>
            </a:pPr>
            <a:r>
              <a:rPr lang="en-US" altLang="zh-CN" b="1" dirty="0" smtClean="0">
                <a:latin typeface="楷体" panose="02010609060101010101" pitchFamily="49" charset="-122"/>
                <a:ea typeface="楷体" panose="02010609060101010101" pitchFamily="49" charset="-122"/>
              </a:rPr>
              <a:t>3.</a:t>
            </a:r>
            <a:r>
              <a:rPr lang="zh-CN" altLang="zh-CN" b="1" dirty="0" smtClean="0">
                <a:latin typeface="楷体" panose="02010609060101010101" pitchFamily="49" charset="-122"/>
                <a:ea typeface="楷体" panose="02010609060101010101" pitchFamily="49" charset="-122"/>
              </a:rPr>
              <a:t>加强</a:t>
            </a:r>
            <a:r>
              <a:rPr lang="zh-CN" altLang="zh-CN" b="1" dirty="0">
                <a:latin typeface="楷体" panose="02010609060101010101" pitchFamily="49" charset="-122"/>
                <a:ea typeface="楷体" panose="02010609060101010101" pitchFamily="49" charset="-122"/>
              </a:rPr>
              <a:t>重点场所地面清洁</a:t>
            </a:r>
            <a:r>
              <a:rPr lang="zh-CN" altLang="zh-CN" b="1" dirty="0" smtClean="0">
                <a:latin typeface="楷体" panose="02010609060101010101" pitchFamily="49" charset="-122"/>
                <a:ea typeface="楷体" panose="02010609060101010101" pitchFamily="49" charset="-122"/>
              </a:rPr>
              <a:t>消毒</a:t>
            </a:r>
            <a:endParaRPr lang="en-US" altLang="zh-CN" b="1" dirty="0" smtClean="0">
              <a:latin typeface="楷体" panose="02010609060101010101" pitchFamily="49" charset="-122"/>
              <a:ea typeface="楷体" panose="02010609060101010101" pitchFamily="49" charset="-122"/>
            </a:endParaRPr>
          </a:p>
          <a:p>
            <a:pPr marL="0" indent="0">
              <a:buNone/>
            </a:pPr>
            <a:r>
              <a:rPr lang="zh-CN" altLang="zh-CN" dirty="0" smtClean="0">
                <a:latin typeface="楷体" panose="02010609060101010101" pitchFamily="49" charset="-122"/>
                <a:ea typeface="楷体" panose="02010609060101010101" pitchFamily="49" charset="-122"/>
              </a:rPr>
              <a:t>应当</a:t>
            </a:r>
            <a:r>
              <a:rPr lang="zh-CN" altLang="zh-CN" dirty="0">
                <a:latin typeface="楷体" panose="02010609060101010101" pitchFamily="49" charset="-122"/>
                <a:ea typeface="楷体" panose="02010609060101010101" pitchFamily="49" charset="-122"/>
              </a:rPr>
              <a:t>加强学校食堂、浴室及宿舍地面的清洁，定期消毒并记录。可使用有效氯</a:t>
            </a:r>
            <a:r>
              <a:rPr lang="en-US" altLang="zh-CN" dirty="0">
                <a:latin typeface="楷体" panose="02010609060101010101" pitchFamily="49" charset="-122"/>
                <a:ea typeface="楷体" panose="02010609060101010101" pitchFamily="49" charset="-122"/>
              </a:rPr>
              <a:t>500mg/L</a:t>
            </a:r>
            <a:r>
              <a:rPr lang="zh-CN" altLang="zh-CN" dirty="0">
                <a:latin typeface="楷体" panose="02010609060101010101" pitchFamily="49" charset="-122"/>
                <a:ea typeface="楷体" panose="02010609060101010101" pitchFamily="49" charset="-122"/>
              </a:rPr>
              <a:t>的含氯消毒液擦拭消毒。</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a:xfrm>
            <a:off x="8610600" y="6173787"/>
            <a:ext cx="2743200" cy="365125"/>
          </a:xfrm>
        </p:spPr>
        <p:txBody>
          <a:bodyPr/>
          <a:lstStyle/>
          <a:p>
            <a:fld id="{E1961FAD-C14D-4EF9-9D90-69C5C1F92140}" type="slidenum">
              <a:rPr lang="en-US" smtClean="0"/>
              <a:t>10</a:t>
            </a:fld>
            <a:endParaRPr lang="en-US"/>
          </a:p>
        </p:txBody>
      </p:sp>
    </p:spTree>
    <p:extLst>
      <p:ext uri="{BB962C8B-B14F-4D97-AF65-F5344CB8AC3E}">
        <p14:creationId xmlns:p14="http://schemas.microsoft.com/office/powerpoint/2010/main" val="955912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32609"/>
            <a:ext cx="10644554" cy="4336817"/>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开学后应做到以下</a:t>
            </a: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条</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endParaRPr lang="en-US" altLang="zh-CN" dirty="0" smtClean="0">
              <a:latin typeface="楷体" panose="02010609060101010101" pitchFamily="49" charset="-122"/>
              <a:ea typeface="楷体" panose="02010609060101010101" pitchFamily="49" charset="-122"/>
            </a:endParaRPr>
          </a:p>
          <a:p>
            <a:pPr marL="0" indent="0">
              <a:buNone/>
            </a:pPr>
            <a:r>
              <a:rPr lang="en-US" altLang="zh-CN" dirty="0" smtClean="0">
                <a:latin typeface="楷体" panose="02010609060101010101" pitchFamily="49" charset="-122"/>
                <a:ea typeface="楷体" panose="02010609060101010101" pitchFamily="49" charset="-122"/>
              </a:rPr>
              <a:t>4.</a:t>
            </a:r>
            <a:r>
              <a:rPr lang="zh-CN" altLang="zh-CN" b="1" dirty="0">
                <a:latin typeface="楷体" panose="02010609060101010101" pitchFamily="49" charset="-122"/>
                <a:ea typeface="楷体" panose="02010609060101010101" pitchFamily="49" charset="-122"/>
              </a:rPr>
              <a:t>加强通风</a:t>
            </a:r>
            <a:r>
              <a:rPr lang="zh-CN" altLang="zh-CN" b="1" dirty="0" smtClean="0">
                <a:latin typeface="楷体" panose="02010609060101010101" pitchFamily="49" charset="-122"/>
                <a:ea typeface="楷体" panose="02010609060101010101" pitchFamily="49" charset="-122"/>
              </a:rPr>
              <a:t>换气</a:t>
            </a:r>
            <a:endParaRPr lang="en-US" altLang="zh-CN" b="1" dirty="0" smtClean="0">
              <a:latin typeface="楷体" panose="02010609060101010101" pitchFamily="49" charset="-122"/>
              <a:ea typeface="楷体" panose="02010609060101010101" pitchFamily="49" charset="-122"/>
            </a:endParaRPr>
          </a:p>
          <a:p>
            <a:r>
              <a:rPr lang="zh-CN" altLang="zh-CN" dirty="0" smtClean="0">
                <a:latin typeface="楷体" panose="02010609060101010101" pitchFamily="49" charset="-122"/>
                <a:ea typeface="楷体" panose="02010609060101010101" pitchFamily="49" charset="-122"/>
              </a:rPr>
              <a:t>各</a:t>
            </a:r>
            <a:r>
              <a:rPr lang="zh-CN" altLang="zh-CN" dirty="0">
                <a:latin typeface="楷体" panose="02010609060101010101" pitchFamily="49" charset="-122"/>
                <a:ea typeface="楷体" panose="02010609060101010101" pitchFamily="49" charset="-122"/>
              </a:rPr>
              <a:t>类生活、学习、工作</a:t>
            </a:r>
            <a:r>
              <a:rPr lang="zh-CN" altLang="zh-CN" dirty="0" smtClean="0">
                <a:latin typeface="楷体" panose="02010609060101010101" pitchFamily="49" charset="-122"/>
                <a:ea typeface="楷体" panose="02010609060101010101" pitchFamily="49" charset="-122"/>
              </a:rPr>
              <a:t>场所</a:t>
            </a:r>
            <a:r>
              <a:rPr lang="zh-CN" altLang="en-US" dirty="0" smtClean="0">
                <a:latin typeface="楷体" panose="02010609060101010101" pitchFamily="49" charset="-122"/>
                <a:ea typeface="楷体" panose="02010609060101010101" pitchFamily="49" charset="-122"/>
              </a:rPr>
              <a:t>应</a:t>
            </a:r>
            <a:r>
              <a:rPr lang="zh-CN" altLang="zh-CN" dirty="0" smtClean="0">
                <a:latin typeface="楷体" panose="02010609060101010101" pitchFamily="49" charset="-122"/>
                <a:ea typeface="楷体" panose="02010609060101010101" pitchFamily="49" charset="-122"/>
              </a:rPr>
              <a:t>加强通风换气。</a:t>
            </a:r>
            <a:endParaRPr lang="en-US" altLang="zh-CN" dirty="0" smtClean="0">
              <a:latin typeface="楷体" panose="02010609060101010101" pitchFamily="49" charset="-122"/>
              <a:ea typeface="楷体" panose="02010609060101010101" pitchFamily="49" charset="-122"/>
            </a:endParaRPr>
          </a:p>
          <a:p>
            <a:r>
              <a:rPr lang="zh-CN" altLang="zh-CN" dirty="0" smtClean="0">
                <a:latin typeface="楷体" panose="02010609060101010101" pitchFamily="49" charset="-122"/>
                <a:ea typeface="楷体" panose="02010609060101010101" pitchFamily="49" charset="-122"/>
              </a:rPr>
              <a:t>每日</a:t>
            </a:r>
            <a:r>
              <a:rPr lang="zh-CN" altLang="zh-CN" dirty="0">
                <a:latin typeface="楷体" panose="02010609060101010101" pitchFamily="49" charset="-122"/>
                <a:ea typeface="楷体" panose="02010609060101010101" pitchFamily="49" charset="-122"/>
              </a:rPr>
              <a:t>通风不少于</a:t>
            </a:r>
            <a:r>
              <a:rPr lang="en-US" altLang="zh-CN" dirty="0">
                <a:latin typeface="楷体" panose="02010609060101010101" pitchFamily="49" charset="-122"/>
                <a:ea typeface="楷体" panose="02010609060101010101" pitchFamily="49" charset="-122"/>
              </a:rPr>
              <a:t>3</a:t>
            </a:r>
            <a:r>
              <a:rPr lang="zh-CN" altLang="zh-CN" dirty="0">
                <a:latin typeface="楷体" panose="02010609060101010101" pitchFamily="49" charset="-122"/>
                <a:ea typeface="楷体" panose="02010609060101010101" pitchFamily="49" charset="-122"/>
              </a:rPr>
              <a:t>次，每次不少于</a:t>
            </a:r>
            <a:r>
              <a:rPr lang="en-US" altLang="zh-CN" dirty="0">
                <a:latin typeface="楷体" panose="02010609060101010101" pitchFamily="49" charset="-122"/>
                <a:ea typeface="楷体" panose="02010609060101010101" pitchFamily="49" charset="-122"/>
              </a:rPr>
              <a:t>30</a:t>
            </a:r>
            <a:r>
              <a:rPr lang="zh-CN" altLang="zh-CN" dirty="0" smtClean="0">
                <a:latin typeface="楷体" panose="02010609060101010101" pitchFamily="49" charset="-122"/>
                <a:ea typeface="楷体" panose="02010609060101010101" pitchFamily="49" charset="-122"/>
              </a:rPr>
              <a:t>分钟</a:t>
            </a:r>
            <a:r>
              <a:rPr lang="zh-CN" altLang="en-US" dirty="0" smtClean="0">
                <a:latin typeface="楷体" panose="02010609060101010101" pitchFamily="49" charset="-122"/>
                <a:ea typeface="楷体" panose="02010609060101010101" pitchFamily="49" charset="-122"/>
              </a:rPr>
              <a:t>，</a:t>
            </a:r>
            <a:r>
              <a:rPr lang="zh-CN" altLang="zh-CN" dirty="0" smtClean="0">
                <a:latin typeface="楷体" panose="02010609060101010101" pitchFamily="49" charset="-122"/>
                <a:ea typeface="楷体" panose="02010609060101010101" pitchFamily="49" charset="-122"/>
              </a:rPr>
              <a:t>课间</a:t>
            </a:r>
            <a:r>
              <a:rPr lang="zh-CN" altLang="zh-CN" dirty="0">
                <a:latin typeface="楷体" panose="02010609060101010101" pitchFamily="49" charset="-122"/>
                <a:ea typeface="楷体" panose="02010609060101010101" pitchFamily="49" charset="-122"/>
              </a:rPr>
              <a:t>尽量开窗</a:t>
            </a:r>
            <a:r>
              <a:rPr lang="zh-CN" altLang="zh-CN" dirty="0" smtClean="0">
                <a:latin typeface="楷体" panose="02010609060101010101" pitchFamily="49" charset="-122"/>
                <a:ea typeface="楷体" panose="02010609060101010101" pitchFamily="49" charset="-122"/>
              </a:rPr>
              <a:t>通风</a:t>
            </a:r>
            <a:r>
              <a:rPr lang="zh-CN" altLang="zh-CN" dirty="0">
                <a:latin typeface="楷体" panose="02010609060101010101" pitchFamily="49" charset="-122"/>
                <a:ea typeface="楷体" panose="02010609060101010101" pitchFamily="49" charset="-122"/>
              </a:rPr>
              <a:t>，</a:t>
            </a:r>
            <a:r>
              <a:rPr lang="zh-CN" altLang="zh-CN" dirty="0" smtClean="0">
                <a:latin typeface="楷体" panose="02010609060101010101" pitchFamily="49" charset="-122"/>
                <a:ea typeface="楷体" panose="02010609060101010101" pitchFamily="49" charset="-122"/>
              </a:rPr>
              <a:t>也</a:t>
            </a:r>
            <a:r>
              <a:rPr lang="zh-CN" altLang="zh-CN" dirty="0">
                <a:latin typeface="楷体" panose="02010609060101010101" pitchFamily="49" charset="-122"/>
                <a:ea typeface="楷体" panose="02010609060101010101" pitchFamily="49" charset="-122"/>
              </a:rPr>
              <a:t>可采用机械排风</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r>
              <a:rPr lang="zh-CN" altLang="zh-CN" dirty="0" smtClean="0">
                <a:latin typeface="楷体" panose="02010609060101010101" pitchFamily="49" charset="-122"/>
                <a:ea typeface="楷体" panose="02010609060101010101" pitchFamily="49" charset="-122"/>
              </a:rPr>
              <a:t>如</a:t>
            </a:r>
            <a:r>
              <a:rPr lang="zh-CN" altLang="zh-CN" dirty="0">
                <a:latin typeface="楷体" panose="02010609060101010101" pitchFamily="49" charset="-122"/>
                <a:ea typeface="楷体" panose="02010609060101010101" pitchFamily="49" charset="-122"/>
              </a:rPr>
              <a:t>使用空调，应当保证空调系统供风安全，保证充足的新风输入，所有排风直接排到室外。</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t>11</a:t>
            </a:fld>
            <a:endParaRPr lang="en-US"/>
          </a:p>
        </p:txBody>
      </p:sp>
    </p:spTree>
    <p:extLst>
      <p:ext uri="{BB962C8B-B14F-4D97-AF65-F5344CB8AC3E}">
        <p14:creationId xmlns:p14="http://schemas.microsoft.com/office/powerpoint/2010/main" val="2296679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4738" y="816265"/>
            <a:ext cx="10222523" cy="4538083"/>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开学后应做到以下</a:t>
            </a: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条</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endParaRPr lang="en-US" altLang="zh-CN" dirty="0" smtClean="0">
              <a:latin typeface="楷体" panose="02010609060101010101" pitchFamily="49" charset="-122"/>
              <a:ea typeface="楷体" panose="02010609060101010101" pitchFamily="49" charset="-122"/>
            </a:endParaRPr>
          </a:p>
          <a:p>
            <a:pPr marL="0" indent="0">
              <a:buNone/>
            </a:pPr>
            <a:r>
              <a:rPr lang="en-US" altLang="zh-CN" dirty="0" smtClean="0">
                <a:latin typeface="楷体" panose="02010609060101010101" pitchFamily="49" charset="-122"/>
                <a:ea typeface="楷体" panose="02010609060101010101" pitchFamily="49" charset="-122"/>
              </a:rPr>
              <a:t>5. </a:t>
            </a:r>
            <a:r>
              <a:rPr lang="zh-CN" altLang="zh-CN" b="1" dirty="0" smtClean="0">
                <a:latin typeface="楷体" panose="02010609060101010101" pitchFamily="49" charset="-122"/>
                <a:ea typeface="楷体" panose="02010609060101010101" pitchFamily="49" charset="-122"/>
              </a:rPr>
              <a:t>加强餐（饮）具的清洁消毒</a:t>
            </a:r>
            <a:endParaRPr lang="en-US" altLang="zh-CN" b="1" dirty="0" smtClean="0">
              <a:latin typeface="楷体" panose="02010609060101010101" pitchFamily="49" charset="-122"/>
              <a:ea typeface="楷体" panose="02010609060101010101" pitchFamily="49" charset="-122"/>
            </a:endParaRPr>
          </a:p>
          <a:p>
            <a:pPr>
              <a:buFont typeface="Wingdings" panose="05000000000000000000" pitchFamily="2" charset="2"/>
              <a:buChar char="Ø"/>
            </a:pPr>
            <a:r>
              <a:rPr lang="zh-CN" altLang="zh-CN" dirty="0" smtClean="0">
                <a:latin typeface="楷体" panose="02010609060101010101" pitchFamily="49" charset="-122"/>
                <a:ea typeface="楷体" panose="02010609060101010101" pitchFamily="49" charset="-122"/>
              </a:rPr>
              <a:t>餐（饮）具应当一人一具一用一消毒，建议学生自带餐具。</a:t>
            </a:r>
            <a:endParaRPr lang="en-US" altLang="zh-CN" dirty="0" smtClean="0">
              <a:latin typeface="楷体" panose="02010609060101010101" pitchFamily="49" charset="-122"/>
              <a:ea typeface="楷体" panose="02010609060101010101" pitchFamily="49" charset="-122"/>
            </a:endParaRPr>
          </a:p>
          <a:p>
            <a:pPr>
              <a:buFont typeface="Wingdings" panose="05000000000000000000" pitchFamily="2" charset="2"/>
              <a:buChar char="Ø"/>
            </a:pPr>
            <a:r>
              <a:rPr lang="zh-CN" altLang="zh-CN" dirty="0" smtClean="0">
                <a:latin typeface="楷体" panose="02010609060101010101" pitchFamily="49" charset="-122"/>
                <a:ea typeface="楷体" panose="02010609060101010101" pitchFamily="49" charset="-122"/>
              </a:rPr>
              <a:t>去残渣、清洗后</a:t>
            </a:r>
            <a:endParaRPr lang="en-US" altLang="zh-CN" dirty="0" smtClean="0">
              <a:latin typeface="楷体" panose="02010609060101010101" pitchFamily="49" charset="-122"/>
              <a:ea typeface="楷体" panose="02010609060101010101" pitchFamily="49" charset="-122"/>
            </a:endParaRPr>
          </a:p>
          <a:p>
            <a:r>
              <a:rPr lang="zh-CN" altLang="zh-CN" dirty="0" smtClean="0">
                <a:latin typeface="楷体" panose="02010609060101010101" pitchFamily="49" charset="-122"/>
                <a:ea typeface="楷体" panose="02010609060101010101" pitchFamily="49" charset="-122"/>
              </a:rPr>
              <a:t>煮沸或流通蒸汽消毒</a:t>
            </a:r>
            <a:r>
              <a:rPr lang="en-US" altLang="zh-CN" dirty="0" smtClean="0">
                <a:latin typeface="楷体" panose="02010609060101010101" pitchFamily="49" charset="-122"/>
                <a:ea typeface="楷体" panose="02010609060101010101" pitchFamily="49" charset="-122"/>
              </a:rPr>
              <a:t>15</a:t>
            </a:r>
            <a:r>
              <a:rPr lang="zh-CN" altLang="zh-CN" dirty="0" smtClean="0">
                <a:latin typeface="楷体" panose="02010609060101010101" pitchFamily="49" charset="-122"/>
                <a:ea typeface="楷体" panose="02010609060101010101" pitchFamily="49" charset="-122"/>
              </a:rPr>
              <a:t>分钟</a:t>
            </a:r>
            <a:r>
              <a:rPr lang="zh-CN" altLang="en-US"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r>
              <a:rPr lang="zh-CN" altLang="zh-CN" dirty="0" smtClean="0">
                <a:latin typeface="楷体" panose="02010609060101010101" pitchFamily="49" charset="-122"/>
                <a:ea typeface="楷体" panose="02010609060101010101" pitchFamily="49" charset="-122"/>
              </a:rPr>
              <a:t>或采用热力消毒柜等消毒方式；</a:t>
            </a:r>
            <a:endParaRPr lang="en-US" altLang="zh-CN" dirty="0" smtClean="0">
              <a:latin typeface="楷体" panose="02010609060101010101" pitchFamily="49" charset="-122"/>
              <a:ea typeface="楷体" panose="02010609060101010101" pitchFamily="49" charset="-122"/>
            </a:endParaRPr>
          </a:p>
          <a:p>
            <a:r>
              <a:rPr lang="zh-CN" altLang="zh-CN" dirty="0" smtClean="0">
                <a:latin typeface="楷体" panose="02010609060101010101" pitchFamily="49" charset="-122"/>
                <a:ea typeface="楷体" panose="02010609060101010101" pitchFamily="49" charset="-122"/>
              </a:rPr>
              <a:t>或采用有效氯</a:t>
            </a:r>
            <a:r>
              <a:rPr lang="en-US" altLang="zh-CN" dirty="0" smtClean="0">
                <a:latin typeface="楷体" panose="02010609060101010101" pitchFamily="49" charset="-122"/>
                <a:ea typeface="楷体" panose="02010609060101010101" pitchFamily="49" charset="-122"/>
              </a:rPr>
              <a:t>250mg/L</a:t>
            </a:r>
            <a:r>
              <a:rPr lang="zh-CN" altLang="zh-CN" dirty="0" smtClean="0">
                <a:latin typeface="楷体" panose="02010609060101010101" pitchFamily="49" charset="-122"/>
                <a:ea typeface="楷体" panose="02010609060101010101" pitchFamily="49" charset="-122"/>
              </a:rPr>
              <a:t>的含氯消毒剂浸泡</a:t>
            </a:r>
            <a:r>
              <a:rPr lang="en-US" altLang="zh-CN" dirty="0" smtClean="0">
                <a:latin typeface="楷体" panose="02010609060101010101" pitchFamily="49" charset="-122"/>
                <a:ea typeface="楷体" panose="02010609060101010101" pitchFamily="49" charset="-122"/>
              </a:rPr>
              <a:t>30</a:t>
            </a:r>
            <a:r>
              <a:rPr lang="zh-CN" altLang="zh-CN" dirty="0" smtClean="0">
                <a:latin typeface="楷体" panose="02010609060101010101" pitchFamily="49" charset="-122"/>
                <a:ea typeface="楷体" panose="02010609060101010101" pitchFamily="49" charset="-122"/>
              </a:rPr>
              <a:t>分钟，</a:t>
            </a:r>
            <a:r>
              <a:rPr lang="zh-CN" altLang="en-US" dirty="0" smtClean="0">
                <a:latin typeface="楷体" panose="02010609060101010101" pitchFamily="49" charset="-122"/>
                <a:ea typeface="楷体" panose="02010609060101010101" pitchFamily="49" charset="-122"/>
              </a:rPr>
              <a:t>清水</a:t>
            </a:r>
            <a:r>
              <a:rPr lang="zh-CN" altLang="zh-CN" dirty="0" smtClean="0">
                <a:latin typeface="楷体" panose="02010609060101010101" pitchFamily="49" charset="-122"/>
                <a:ea typeface="楷体" panose="02010609060101010101" pitchFamily="49" charset="-122"/>
              </a:rPr>
              <a:t>冲净。</a:t>
            </a:r>
            <a:endParaRPr lang="zh-CN" altLang="zh-CN"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a:xfrm>
            <a:off x="8610600" y="6173787"/>
            <a:ext cx="2743200" cy="365125"/>
          </a:xfrm>
        </p:spPr>
        <p:txBody>
          <a:bodyPr/>
          <a:lstStyle/>
          <a:p>
            <a:fld id="{E1961FAD-C14D-4EF9-9D90-69C5C1F92140}" type="slidenum">
              <a:rPr lang="en-US" smtClean="0"/>
              <a:t>12</a:t>
            </a:fld>
            <a:endParaRPr lang="en-US"/>
          </a:p>
        </p:txBody>
      </p:sp>
    </p:spTree>
    <p:extLst>
      <p:ext uri="{BB962C8B-B14F-4D97-AF65-F5344CB8AC3E}">
        <p14:creationId xmlns:p14="http://schemas.microsoft.com/office/powerpoint/2010/main" val="1687602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4738" y="1065647"/>
            <a:ext cx="10222523" cy="4538083"/>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开学后应做到以下</a:t>
            </a: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条</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endParaRPr lang="en-US" altLang="zh-CN" dirty="0" smtClean="0">
              <a:latin typeface="楷体" panose="02010609060101010101" pitchFamily="49" charset="-122"/>
              <a:ea typeface="楷体" panose="02010609060101010101" pitchFamily="49" charset="-122"/>
            </a:endParaRPr>
          </a:p>
          <a:p>
            <a:pPr marL="0" indent="0">
              <a:lnSpc>
                <a:spcPct val="120000"/>
              </a:lnSpc>
              <a:buNone/>
            </a:pPr>
            <a:r>
              <a:rPr lang="en-US" altLang="zh-CN" dirty="0" smtClean="0">
                <a:latin typeface="楷体" panose="02010609060101010101" pitchFamily="49" charset="-122"/>
                <a:ea typeface="楷体" panose="02010609060101010101" pitchFamily="49" charset="-122"/>
              </a:rPr>
              <a:t>6</a:t>
            </a:r>
            <a:r>
              <a:rPr lang="en-US" altLang="zh-CN" b="1" dirty="0" smtClean="0">
                <a:latin typeface="楷体" panose="02010609060101010101" pitchFamily="49" charset="-122"/>
                <a:ea typeface="楷体" panose="02010609060101010101" pitchFamily="49" charset="-122"/>
              </a:rPr>
              <a:t>. </a:t>
            </a:r>
            <a:r>
              <a:rPr lang="zh-CN" altLang="zh-CN" dirty="0" smtClean="0">
                <a:latin typeface="楷体" panose="02010609060101010101" pitchFamily="49" charset="-122"/>
                <a:ea typeface="楷体" panose="02010609060101010101" pitchFamily="49" charset="-122"/>
              </a:rPr>
              <a:t>宿舍</a:t>
            </a:r>
            <a:r>
              <a:rPr lang="zh-CN" altLang="zh-CN" dirty="0">
                <a:latin typeface="楷体" panose="02010609060101010101" pitchFamily="49" charset="-122"/>
                <a:ea typeface="楷体" panose="02010609060101010101" pitchFamily="49" charset="-122"/>
              </a:rPr>
              <a:t>要定期清洁，</a:t>
            </a:r>
            <a:r>
              <a:rPr lang="zh-CN" altLang="zh-CN" b="1" dirty="0">
                <a:latin typeface="楷体" panose="02010609060101010101" pitchFamily="49" charset="-122"/>
                <a:ea typeface="楷体" panose="02010609060101010101" pitchFamily="49" charset="-122"/>
              </a:rPr>
              <a:t>做好个人卫生</a:t>
            </a:r>
            <a:r>
              <a:rPr lang="zh-CN" altLang="zh-CN" dirty="0" smtClean="0">
                <a:latin typeface="楷体" panose="02010609060101010101" pitchFamily="49" charset="-122"/>
                <a:ea typeface="楷体" panose="02010609060101010101" pitchFamily="49" charset="-122"/>
              </a:rPr>
              <a:t>。被褥</a:t>
            </a:r>
            <a:r>
              <a:rPr lang="zh-CN" altLang="zh-CN" dirty="0">
                <a:latin typeface="楷体" panose="02010609060101010101" pitchFamily="49" charset="-122"/>
                <a:ea typeface="楷体" panose="02010609060101010101" pitchFamily="49" charset="-122"/>
              </a:rPr>
              <a:t>及个人衣物要定期晾晒、定期洗涤。如需消毒处理，可煮沸消毒</a:t>
            </a:r>
            <a:r>
              <a:rPr lang="en-US" altLang="zh-CN" dirty="0">
                <a:latin typeface="楷体" panose="02010609060101010101" pitchFamily="49" charset="-122"/>
                <a:ea typeface="楷体" panose="02010609060101010101" pitchFamily="49" charset="-122"/>
              </a:rPr>
              <a:t>30</a:t>
            </a:r>
            <a:r>
              <a:rPr lang="zh-CN" altLang="zh-CN" dirty="0">
                <a:latin typeface="楷体" panose="02010609060101010101" pitchFamily="49" charset="-122"/>
                <a:ea typeface="楷体" panose="02010609060101010101" pitchFamily="49" charset="-122"/>
              </a:rPr>
              <a:t>分钟，或先用有效氯</a:t>
            </a:r>
            <a:r>
              <a:rPr lang="en-US" altLang="zh-CN" dirty="0">
                <a:latin typeface="楷体" panose="02010609060101010101" pitchFamily="49" charset="-122"/>
                <a:ea typeface="楷体" panose="02010609060101010101" pitchFamily="49" charset="-122"/>
              </a:rPr>
              <a:t>500mg/L</a:t>
            </a:r>
            <a:r>
              <a:rPr lang="zh-CN" altLang="zh-CN" dirty="0">
                <a:latin typeface="楷体" panose="02010609060101010101" pitchFamily="49" charset="-122"/>
                <a:ea typeface="楷体" panose="02010609060101010101" pitchFamily="49" charset="-122"/>
              </a:rPr>
              <a:t>的含氯消毒液浸泡</a:t>
            </a:r>
            <a:r>
              <a:rPr lang="en-US" altLang="zh-CN" dirty="0">
                <a:latin typeface="楷体" panose="02010609060101010101" pitchFamily="49" charset="-122"/>
                <a:ea typeface="楷体" panose="02010609060101010101" pitchFamily="49" charset="-122"/>
              </a:rPr>
              <a:t>30</a:t>
            </a:r>
            <a:r>
              <a:rPr lang="zh-CN" altLang="zh-CN" dirty="0">
                <a:latin typeface="楷体" panose="02010609060101010101" pitchFamily="49" charset="-122"/>
                <a:ea typeface="楷体" panose="02010609060101010101" pitchFamily="49" charset="-122"/>
              </a:rPr>
              <a:t>分钟后，再常规清洗</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marL="0" indent="0">
              <a:lnSpc>
                <a:spcPct val="120000"/>
              </a:lnSpc>
              <a:buNone/>
            </a:pPr>
            <a:r>
              <a:rPr lang="en-US" altLang="zh-CN" dirty="0" smtClean="0">
                <a:latin typeface="楷体" panose="02010609060101010101" pitchFamily="49" charset="-122"/>
                <a:ea typeface="楷体" panose="02010609060101010101" pitchFamily="49" charset="-122"/>
              </a:rPr>
              <a:t>7. </a:t>
            </a:r>
            <a:r>
              <a:rPr lang="zh-CN" altLang="zh-CN" dirty="0" smtClean="0">
                <a:latin typeface="楷体" panose="02010609060101010101" pitchFamily="49" charset="-122"/>
                <a:ea typeface="楷体" panose="02010609060101010101" pitchFamily="49" charset="-122"/>
              </a:rPr>
              <a:t>加强</a:t>
            </a:r>
            <a:r>
              <a:rPr lang="zh-CN" altLang="zh-CN" b="1" dirty="0">
                <a:latin typeface="楷体" panose="02010609060101010101" pitchFamily="49" charset="-122"/>
                <a:ea typeface="楷体" panose="02010609060101010101" pitchFamily="49" charset="-122"/>
              </a:rPr>
              <a:t>垃圾分类管理</a:t>
            </a:r>
            <a:r>
              <a:rPr lang="zh-CN" altLang="zh-CN" dirty="0">
                <a:latin typeface="楷体" panose="02010609060101010101" pitchFamily="49" charset="-122"/>
                <a:ea typeface="楷体" panose="02010609060101010101" pitchFamily="49" charset="-122"/>
              </a:rPr>
              <a:t>，及时收集清运，并做好垃圾盛装容器的清洁，可用有效氯</a:t>
            </a:r>
            <a:r>
              <a:rPr lang="en-US" altLang="zh-CN" dirty="0">
                <a:latin typeface="楷体" panose="02010609060101010101" pitchFamily="49" charset="-122"/>
                <a:ea typeface="楷体" panose="02010609060101010101" pitchFamily="49" charset="-122"/>
              </a:rPr>
              <a:t>500mg/L</a:t>
            </a:r>
            <a:r>
              <a:rPr lang="zh-CN" altLang="zh-CN" dirty="0">
                <a:latin typeface="楷体" panose="02010609060101010101" pitchFamily="49" charset="-122"/>
                <a:ea typeface="楷体" panose="02010609060101010101" pitchFamily="49" charset="-122"/>
              </a:rPr>
              <a:t>的含氯消毒剂定期对其进行消毒处理</a:t>
            </a:r>
            <a:r>
              <a:rPr lang="zh-CN" altLang="zh-CN" dirty="0" smtClean="0">
                <a:latin typeface="楷体" panose="02010609060101010101" pitchFamily="49" charset="-122"/>
                <a:ea typeface="楷体" panose="02010609060101010101" pitchFamily="49" charset="-122"/>
              </a:rPr>
              <a:t>。</a:t>
            </a:r>
            <a:endParaRPr lang="zh-CN" altLang="zh-CN"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a:xfrm>
            <a:off x="8610600" y="6173787"/>
            <a:ext cx="2743200" cy="365125"/>
          </a:xfrm>
        </p:spPr>
        <p:txBody>
          <a:bodyPr/>
          <a:lstStyle/>
          <a:p>
            <a:fld id="{E1961FAD-C14D-4EF9-9D90-69C5C1F92140}" type="slidenum">
              <a:rPr lang="en-US" smtClean="0"/>
              <a:t>13</a:t>
            </a:fld>
            <a:endParaRPr lang="en-US"/>
          </a:p>
        </p:txBody>
      </p:sp>
    </p:spTree>
    <p:extLst>
      <p:ext uri="{BB962C8B-B14F-4D97-AF65-F5344CB8AC3E}">
        <p14:creationId xmlns:p14="http://schemas.microsoft.com/office/powerpoint/2010/main" val="9401046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66706"/>
            <a:ext cx="10515600" cy="4667739"/>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开学后应做到以下</a:t>
            </a: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条</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endParaRPr lang="en-US" altLang="zh-CN" dirty="0" smtClean="0">
              <a:latin typeface="楷体" panose="02010609060101010101" pitchFamily="49" charset="-122"/>
              <a:ea typeface="楷体" panose="02010609060101010101" pitchFamily="49" charset="-122"/>
            </a:endParaRPr>
          </a:p>
          <a:p>
            <a:pPr marL="0" indent="0">
              <a:lnSpc>
                <a:spcPct val="120000"/>
              </a:lnSpc>
              <a:buNone/>
            </a:pPr>
            <a:r>
              <a:rPr lang="en-US" altLang="zh-CN" dirty="0" smtClean="0">
                <a:latin typeface="楷体" panose="02010609060101010101" pitchFamily="49" charset="-122"/>
                <a:ea typeface="楷体" panose="02010609060101010101" pitchFamily="49" charset="-122"/>
              </a:rPr>
              <a:t>8.</a:t>
            </a:r>
            <a:r>
              <a:rPr lang="zh-CN" altLang="zh-CN" b="1" dirty="0">
                <a:latin typeface="楷体" panose="02010609060101010101" pitchFamily="49" charset="-122"/>
                <a:ea typeface="楷体" panose="02010609060101010101" pitchFamily="49" charset="-122"/>
              </a:rPr>
              <a:t>加强个人</a:t>
            </a:r>
            <a:r>
              <a:rPr lang="zh-CN" altLang="zh-CN" b="1" dirty="0" smtClean="0">
                <a:latin typeface="楷体" panose="02010609060101010101" pitchFamily="49" charset="-122"/>
                <a:ea typeface="楷体" panose="02010609060101010101" pitchFamily="49" charset="-122"/>
              </a:rPr>
              <a:t>防护</a:t>
            </a:r>
            <a:endParaRPr lang="en-US" altLang="zh-CN" dirty="0">
              <a:latin typeface="楷体" panose="02010609060101010101" pitchFamily="49" charset="-122"/>
              <a:ea typeface="楷体" panose="02010609060101010101" pitchFamily="49" charset="-122"/>
            </a:endParaRPr>
          </a:p>
          <a:p>
            <a:pPr marL="0" indent="0">
              <a:lnSpc>
                <a:spcPct val="120000"/>
              </a:lnSpc>
              <a:buNone/>
            </a:pPr>
            <a:r>
              <a:rPr lang="zh-CN" altLang="zh-CN" dirty="0" smtClean="0">
                <a:latin typeface="楷体" panose="02010609060101010101" pitchFamily="49" charset="-122"/>
                <a:ea typeface="楷体" panose="02010609060101010101" pitchFamily="49" charset="-122"/>
              </a:rPr>
              <a:t>校门</a:t>
            </a:r>
            <a:r>
              <a:rPr lang="zh-CN" altLang="zh-CN" dirty="0">
                <a:latin typeface="楷体" panose="02010609060101010101" pitchFamily="49" charset="-122"/>
                <a:ea typeface="楷体" panose="02010609060101010101" pitchFamily="49" charset="-122"/>
              </a:rPr>
              <a:t>值守人员、清洁人员及食堂工作人员等应当佩戴一次性使用医用口罩或医用外科口罩。食堂工作人员还应穿工作服，并保持工作服清洁，工作服应当定期洗涤、消毒。可煮沸消毒</a:t>
            </a:r>
            <a:r>
              <a:rPr lang="en-US" altLang="zh-CN" dirty="0">
                <a:latin typeface="楷体" panose="02010609060101010101" pitchFamily="49" charset="-122"/>
                <a:ea typeface="楷体" panose="02010609060101010101" pitchFamily="49" charset="-122"/>
              </a:rPr>
              <a:t>30</a:t>
            </a:r>
            <a:r>
              <a:rPr lang="zh-CN" altLang="zh-CN" dirty="0">
                <a:latin typeface="楷体" panose="02010609060101010101" pitchFamily="49" charset="-122"/>
                <a:ea typeface="楷体" panose="02010609060101010101" pitchFamily="49" charset="-122"/>
              </a:rPr>
              <a:t>分钟，或先用</a:t>
            </a:r>
            <a:r>
              <a:rPr lang="en-US" altLang="zh-CN" dirty="0">
                <a:latin typeface="楷体" panose="02010609060101010101" pitchFamily="49" charset="-122"/>
                <a:ea typeface="楷体" panose="02010609060101010101" pitchFamily="49" charset="-122"/>
              </a:rPr>
              <a:t>500mg/L</a:t>
            </a:r>
            <a:r>
              <a:rPr lang="zh-CN" altLang="zh-CN" dirty="0">
                <a:latin typeface="楷体" panose="02010609060101010101" pitchFamily="49" charset="-122"/>
                <a:ea typeface="楷体" panose="02010609060101010101" pitchFamily="49" charset="-122"/>
              </a:rPr>
              <a:t>的含氯消毒液浸泡</a:t>
            </a:r>
            <a:r>
              <a:rPr lang="en-US" altLang="zh-CN" dirty="0">
                <a:latin typeface="楷体" panose="02010609060101010101" pitchFamily="49" charset="-122"/>
                <a:ea typeface="楷体" panose="02010609060101010101" pitchFamily="49" charset="-122"/>
              </a:rPr>
              <a:t>30</a:t>
            </a:r>
            <a:r>
              <a:rPr lang="zh-CN" altLang="zh-CN" dirty="0">
                <a:latin typeface="楷体" panose="02010609060101010101" pitchFamily="49" charset="-122"/>
                <a:ea typeface="楷体" panose="02010609060101010101" pitchFamily="49" charset="-122"/>
              </a:rPr>
              <a:t>分钟，然后常规清洗。清洁消毒人员在配制和使用化学消毒剂时，还应做好个人防护。</a:t>
            </a:r>
          </a:p>
          <a:p>
            <a:pPr marL="0" indent="0">
              <a:buNone/>
            </a:pPr>
            <a:endParaRPr lang="zh-CN" altLang="zh-CN"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a:xfrm>
            <a:off x="8610600" y="6173787"/>
            <a:ext cx="2743200" cy="365125"/>
          </a:xfrm>
        </p:spPr>
        <p:txBody>
          <a:bodyPr/>
          <a:lstStyle/>
          <a:p>
            <a:fld id="{E1961FAD-C14D-4EF9-9D90-69C5C1F92140}" type="slidenum">
              <a:rPr lang="en-US" smtClean="0"/>
              <a:t>14</a:t>
            </a:fld>
            <a:endParaRPr lang="en-US"/>
          </a:p>
        </p:txBody>
      </p:sp>
    </p:spTree>
    <p:extLst>
      <p:ext uri="{BB962C8B-B14F-4D97-AF65-F5344CB8AC3E}">
        <p14:creationId xmlns:p14="http://schemas.microsoft.com/office/powerpoint/2010/main" val="30729743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068043"/>
            <a:ext cx="10820399" cy="4397575"/>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开学后应做到以下</a:t>
            </a: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条</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endParaRPr lang="en-US" altLang="zh-CN" dirty="0" smtClean="0">
              <a:latin typeface="楷体" panose="02010609060101010101" pitchFamily="49" charset="-122"/>
              <a:ea typeface="楷体" panose="02010609060101010101" pitchFamily="49" charset="-122"/>
            </a:endParaRPr>
          </a:p>
          <a:p>
            <a:pPr marL="0" indent="0">
              <a:buNone/>
            </a:pPr>
            <a:r>
              <a:rPr lang="en-US" altLang="zh-CN" dirty="0" smtClean="0">
                <a:latin typeface="楷体" panose="02010609060101010101" pitchFamily="49" charset="-122"/>
                <a:ea typeface="楷体" panose="02010609060101010101" pitchFamily="49" charset="-122"/>
              </a:rPr>
              <a:t>9. </a:t>
            </a:r>
            <a:r>
              <a:rPr lang="zh-CN" altLang="zh-CN" dirty="0" smtClean="0">
                <a:latin typeface="楷体" panose="02010609060101010101" pitchFamily="49" charset="-122"/>
                <a:ea typeface="楷体" panose="02010609060101010101" pitchFamily="49" charset="-122"/>
              </a:rPr>
              <a:t>严格</a:t>
            </a:r>
            <a:r>
              <a:rPr lang="zh-CN" altLang="zh-CN" dirty="0">
                <a:latin typeface="楷体" panose="02010609060101010101" pitchFamily="49" charset="-122"/>
                <a:ea typeface="楷体" panose="02010609060101010101" pitchFamily="49" charset="-122"/>
              </a:rPr>
              <a:t>落实教职员工及学生</a:t>
            </a:r>
            <a:r>
              <a:rPr lang="zh-CN" altLang="zh-CN" b="1" dirty="0">
                <a:latin typeface="楷体" panose="02010609060101010101" pitchFamily="49" charset="-122"/>
                <a:ea typeface="楷体" panose="02010609060101010101" pitchFamily="49" charset="-122"/>
              </a:rPr>
              <a:t>手卫生</a:t>
            </a:r>
            <a:r>
              <a:rPr lang="zh-CN" altLang="zh-CN" b="1" dirty="0" smtClean="0">
                <a:latin typeface="楷体" panose="02010609060101010101" pitchFamily="49" charset="-122"/>
                <a:ea typeface="楷体" panose="02010609060101010101" pitchFamily="49" charset="-122"/>
              </a:rPr>
              <a:t>措施</a:t>
            </a:r>
            <a:endParaRPr lang="en-US" altLang="zh-CN" dirty="0" smtClean="0">
              <a:latin typeface="楷体" panose="02010609060101010101" pitchFamily="49" charset="-122"/>
              <a:ea typeface="楷体" panose="02010609060101010101" pitchFamily="49" charset="-122"/>
            </a:endParaRPr>
          </a:p>
          <a:p>
            <a:r>
              <a:rPr lang="zh-CN" altLang="zh-CN" dirty="0" smtClean="0">
                <a:latin typeface="楷体" panose="02010609060101010101" pitchFamily="49" charset="-122"/>
                <a:ea typeface="楷体" panose="02010609060101010101" pitchFamily="49" charset="-122"/>
              </a:rPr>
              <a:t>餐</a:t>
            </a:r>
            <a:r>
              <a:rPr lang="zh-CN" altLang="zh-CN" dirty="0">
                <a:latin typeface="楷体" panose="02010609060101010101" pitchFamily="49" charset="-122"/>
                <a:ea typeface="楷体" panose="02010609060101010101" pitchFamily="49" charset="-122"/>
              </a:rPr>
              <a:t>前、便前便后、接触垃圾后、外出归来、使用体育器材、学校电脑等公用物品后、接触动物后、触摸眼睛等“易感”部位之前，接触污染物品之后，均要洗手</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r>
              <a:rPr lang="zh-CN" altLang="zh-CN" dirty="0" smtClean="0">
                <a:latin typeface="楷体" panose="02010609060101010101" pitchFamily="49" charset="-122"/>
                <a:ea typeface="楷体" panose="02010609060101010101" pitchFamily="49" charset="-122"/>
              </a:rPr>
              <a:t>洗手</a:t>
            </a:r>
            <a:r>
              <a:rPr lang="zh-CN" altLang="zh-CN" dirty="0">
                <a:latin typeface="楷体" panose="02010609060101010101" pitchFamily="49" charset="-122"/>
                <a:ea typeface="楷体" panose="02010609060101010101" pitchFamily="49" charset="-122"/>
              </a:rPr>
              <a:t>时应当采用洗手液或肥皂，在流动水下按照正确洗手法彻底洗净双手，也可使用速干手消毒剂揉搓双手。</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a:xfrm>
            <a:off x="8610600" y="6173787"/>
            <a:ext cx="2743200" cy="365125"/>
          </a:xfrm>
        </p:spPr>
        <p:txBody>
          <a:bodyPr/>
          <a:lstStyle/>
          <a:p>
            <a:fld id="{E1961FAD-C14D-4EF9-9D90-69C5C1F92140}" type="slidenum">
              <a:rPr lang="en-US" smtClean="0"/>
              <a:t>15</a:t>
            </a:fld>
            <a:endParaRPr lang="en-US"/>
          </a:p>
        </p:txBody>
      </p:sp>
    </p:spTree>
    <p:extLst>
      <p:ext uri="{BB962C8B-B14F-4D97-AF65-F5344CB8AC3E}">
        <p14:creationId xmlns:p14="http://schemas.microsoft.com/office/powerpoint/2010/main" val="30158269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337079"/>
            <a:ext cx="10820399" cy="4495251"/>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开学后应做到以下</a:t>
            </a: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条：</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endParaRPr lang="en-US" altLang="zh-CN" dirty="0" smtClean="0">
              <a:latin typeface="楷体" panose="02010609060101010101" pitchFamily="49" charset="-122"/>
              <a:ea typeface="楷体" panose="02010609060101010101" pitchFamily="49" charset="-122"/>
            </a:endParaRPr>
          </a:p>
          <a:p>
            <a:pPr marL="0" indent="0">
              <a:lnSpc>
                <a:spcPct val="120000"/>
              </a:lnSpc>
              <a:buNone/>
            </a:pPr>
            <a:r>
              <a:rPr lang="en-US" altLang="zh-CN" dirty="0" smtClean="0">
                <a:latin typeface="楷体" panose="02010609060101010101" pitchFamily="49" charset="-122"/>
                <a:ea typeface="楷体" panose="02010609060101010101" pitchFamily="49" charset="-122"/>
              </a:rPr>
              <a:t>10.</a:t>
            </a:r>
            <a:r>
              <a:rPr lang="zh-CN" altLang="zh-CN" b="1" dirty="0">
                <a:latin typeface="楷体" panose="02010609060101010101" pitchFamily="49" charset="-122"/>
                <a:ea typeface="楷体" panose="02010609060101010101" pitchFamily="49" charset="-122"/>
              </a:rPr>
              <a:t>加强因病缺勤管理</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marL="0" indent="0">
              <a:lnSpc>
                <a:spcPct val="120000"/>
              </a:lnSpc>
              <a:buNone/>
            </a:pPr>
            <a:r>
              <a:rPr lang="zh-CN" altLang="zh-CN" dirty="0" smtClean="0">
                <a:latin typeface="楷体" panose="02010609060101010101" pitchFamily="49" charset="-122"/>
                <a:ea typeface="楷体" panose="02010609060101010101" pitchFamily="49" charset="-122"/>
              </a:rPr>
              <a:t>做好</a:t>
            </a:r>
            <a:r>
              <a:rPr lang="zh-CN" altLang="zh-CN" dirty="0">
                <a:latin typeface="楷体" panose="02010609060101010101" pitchFamily="49" charset="-122"/>
                <a:ea typeface="楷体" panose="02010609060101010101" pitchFamily="49" charset="-122"/>
              </a:rPr>
              <a:t>缺勤、早退、请假记录，对因病缺勤的教职员工和学生及时追访和上报。</a:t>
            </a:r>
          </a:p>
          <a:p>
            <a:pPr marL="0" indent="0">
              <a:lnSpc>
                <a:spcPct val="120000"/>
              </a:lnSpc>
              <a:buNone/>
            </a:pPr>
            <a:r>
              <a:rPr lang="en-US" altLang="zh-CN" dirty="0" smtClean="0">
                <a:latin typeface="楷体" panose="02010609060101010101" pitchFamily="49" charset="-122"/>
                <a:ea typeface="楷体" panose="02010609060101010101" pitchFamily="49" charset="-122"/>
              </a:rPr>
              <a:t>11.</a:t>
            </a:r>
            <a:r>
              <a:rPr lang="zh-CN" altLang="zh-CN" b="1" dirty="0">
                <a:latin typeface="楷体" panose="02010609060101010101" pitchFamily="49" charset="-122"/>
                <a:ea typeface="楷体" panose="02010609060101010101" pitchFamily="49" charset="-122"/>
              </a:rPr>
              <a:t>不应组织大型集体活动</a:t>
            </a:r>
            <a:r>
              <a:rPr lang="zh-CN" altLang="zh-CN" dirty="0" smtClean="0">
                <a:latin typeface="楷体" panose="02010609060101010101" pitchFamily="49" charset="-122"/>
                <a:ea typeface="楷体" panose="02010609060101010101" pitchFamily="49" charset="-122"/>
              </a:rPr>
              <a:t>。</a:t>
            </a:r>
            <a:endParaRPr lang="zh-CN" altLang="zh-CN"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a:xfrm>
            <a:off x="8610600" y="6173787"/>
            <a:ext cx="2743200" cy="365125"/>
          </a:xfrm>
        </p:spPr>
        <p:txBody>
          <a:bodyPr/>
          <a:lstStyle/>
          <a:p>
            <a:fld id="{E1961FAD-C14D-4EF9-9D90-69C5C1F92140}" type="slidenum">
              <a:rPr lang="en-US" smtClean="0"/>
              <a:t>16</a:t>
            </a:fld>
            <a:endParaRPr lang="en-US"/>
          </a:p>
        </p:txBody>
      </p:sp>
    </p:spTree>
    <p:extLst>
      <p:ext uri="{BB962C8B-B14F-4D97-AF65-F5344CB8AC3E}">
        <p14:creationId xmlns:p14="http://schemas.microsoft.com/office/powerpoint/2010/main" val="17746690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53952"/>
            <a:ext cx="10820399" cy="4495251"/>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开学后应做到以下</a:t>
            </a: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条</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endParaRPr lang="en-US" altLang="zh-CN" dirty="0" smtClean="0">
              <a:latin typeface="楷体" panose="02010609060101010101" pitchFamily="49" charset="-122"/>
              <a:ea typeface="楷体" panose="02010609060101010101" pitchFamily="49" charset="-122"/>
            </a:endParaRPr>
          </a:p>
          <a:p>
            <a:pPr marL="0" indent="0">
              <a:lnSpc>
                <a:spcPct val="120000"/>
              </a:lnSpc>
              <a:buNone/>
            </a:pPr>
            <a:r>
              <a:rPr lang="en-US" altLang="zh-CN" dirty="0" smtClean="0">
                <a:latin typeface="楷体" panose="02010609060101010101" pitchFamily="49" charset="-122"/>
                <a:ea typeface="楷体" panose="02010609060101010101" pitchFamily="49" charset="-122"/>
              </a:rPr>
              <a:t>12.</a:t>
            </a:r>
            <a:r>
              <a:rPr lang="zh-CN" altLang="zh-CN" dirty="0">
                <a:latin typeface="楷体" panose="02010609060101010101" pitchFamily="49" charset="-122"/>
                <a:ea typeface="楷体" panose="02010609060101010101" pitchFamily="49" charset="-122"/>
              </a:rPr>
              <a:t>设立</a:t>
            </a:r>
            <a:r>
              <a:rPr lang="zh-CN" altLang="zh-CN" b="1" dirty="0">
                <a:latin typeface="楷体" panose="02010609060101010101" pitchFamily="49" charset="-122"/>
                <a:ea typeface="楷体" panose="02010609060101010101" pitchFamily="49" charset="-122"/>
              </a:rPr>
              <a:t>健康宣教</a:t>
            </a:r>
            <a:r>
              <a:rPr lang="zh-CN" altLang="zh-CN" dirty="0">
                <a:latin typeface="楷体" panose="02010609060101010101" pitchFamily="49" charset="-122"/>
                <a:ea typeface="楷体" panose="02010609060101010101" pitchFamily="49" charset="-122"/>
              </a:rPr>
              <a:t>课堂，由专人定期对学校内的教职员工和学生进行个人防护与消毒等防控知识宣传和指导。指导教职员工和学生在疫情防控期间避免到人群聚集尤其是空气流动性差的场所，减少不必要的外出。如果外出，应当做好个人防护和手卫生，去人口较为密集的公共场所、乘坐公共交通工具、厢式电梯等必须正确佩戴医用口罩。</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a:xfrm>
            <a:off x="8610600" y="6173787"/>
            <a:ext cx="2743200" cy="365125"/>
          </a:xfrm>
        </p:spPr>
        <p:txBody>
          <a:bodyPr/>
          <a:lstStyle/>
          <a:p>
            <a:fld id="{E1961FAD-C14D-4EF9-9D90-69C5C1F92140}" type="slidenum">
              <a:rPr lang="en-US" smtClean="0"/>
              <a:t>17</a:t>
            </a:fld>
            <a:endParaRPr lang="en-US"/>
          </a:p>
        </p:txBody>
      </p:sp>
    </p:spTree>
    <p:extLst>
      <p:ext uri="{BB962C8B-B14F-4D97-AF65-F5344CB8AC3E}">
        <p14:creationId xmlns:p14="http://schemas.microsoft.com/office/powerpoint/2010/main" val="3332191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44394"/>
            <a:ext cx="9144000" cy="2387600"/>
          </a:xfrm>
        </p:spPr>
        <p:txBody>
          <a:bodyPr/>
          <a:lstStyle/>
          <a:p>
            <a:r>
              <a:rPr lang="zh-CN" altLang="en-US" dirty="0" smtClean="0">
                <a:latin typeface="黑体" panose="02010609060101010101" pitchFamily="49" charset="-122"/>
                <a:ea typeface="黑体" panose="02010609060101010101" pitchFamily="49" charset="-122"/>
              </a:rPr>
              <a:t>三、出现疑似感染症状</a:t>
            </a:r>
            <a:r>
              <a:rPr lang="en-US" altLang="zh-CN" dirty="0" smtClean="0">
                <a:latin typeface="黑体" panose="02010609060101010101" pitchFamily="49" charset="-122"/>
                <a:ea typeface="黑体" panose="02010609060101010101" pitchFamily="49" charset="-122"/>
              </a:rPr>
              <a:t/>
            </a:r>
            <a:br>
              <a:rPr lang="en-US" altLang="zh-CN" dirty="0" smtClean="0">
                <a:latin typeface="黑体" panose="02010609060101010101" pitchFamily="49" charset="-122"/>
                <a:ea typeface="黑体" panose="02010609060101010101" pitchFamily="49" charset="-122"/>
              </a:rPr>
            </a:br>
            <a:r>
              <a:rPr lang="zh-CN" altLang="en-US" dirty="0" smtClean="0">
                <a:latin typeface="黑体" panose="02010609060101010101" pitchFamily="49" charset="-122"/>
                <a:ea typeface="黑体" panose="02010609060101010101" pitchFamily="49" charset="-122"/>
              </a:rPr>
              <a:t>应急处置</a:t>
            </a:r>
            <a:endParaRPr lang="en-US" dirty="0">
              <a:latin typeface="黑体" panose="02010609060101010101" pitchFamily="49" charset="-122"/>
              <a:ea typeface="黑体" panose="02010609060101010101" pitchFamily="49" charset="-122"/>
            </a:endParaRPr>
          </a:p>
        </p:txBody>
      </p:sp>
      <p:sp>
        <p:nvSpPr>
          <p:cNvPr id="5" name="Date Placeholder 4"/>
          <p:cNvSpPr>
            <a:spLocks noGrp="1"/>
          </p:cNvSpPr>
          <p:nvPr>
            <p:ph type="dt" sz="half" idx="10"/>
          </p:nvPr>
        </p:nvSpPr>
        <p:spPr/>
        <p:txBody>
          <a:bodyPr/>
          <a:lstStyle/>
          <a:p>
            <a:fld id="{BFFD77D3-4AF2-4A1D-A90F-EAADC68C55E4}"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18</a:t>
            </a:fld>
            <a:endParaRPr lang="en-US"/>
          </a:p>
        </p:txBody>
      </p:sp>
    </p:spTree>
    <p:extLst>
      <p:ext uri="{BB962C8B-B14F-4D97-AF65-F5344CB8AC3E}">
        <p14:creationId xmlns:p14="http://schemas.microsoft.com/office/powerpoint/2010/main" val="8102397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696" y="158422"/>
            <a:ext cx="10515600" cy="1325563"/>
          </a:xfrm>
        </p:spPr>
        <p:txBody>
          <a:bodyPr>
            <a:normAutofit/>
          </a:bodyPr>
          <a:lstStyle/>
          <a:p>
            <a:pPr algn="ctr"/>
            <a:r>
              <a:rPr lang="zh-CN" altLang="en-US" dirty="0" smtClean="0">
                <a:latin typeface="黑体" panose="02010609060101010101" pitchFamily="49" charset="-122"/>
                <a:ea typeface="黑体" panose="02010609060101010101" pitchFamily="49" charset="-122"/>
              </a:rPr>
              <a:t>应急处置</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994835"/>
            <a:ext cx="10820399" cy="3850665"/>
          </a:xfrm>
        </p:spPr>
        <p:txBody>
          <a:bodyPr>
            <a:normAutofit/>
          </a:bodyPr>
          <a:lstStyle/>
          <a:p>
            <a:pPr>
              <a:lnSpc>
                <a:spcPct val="120000"/>
              </a:lnSpc>
              <a:buFont typeface="Wingdings" panose="05000000000000000000" pitchFamily="2" charset="2"/>
              <a:buChar char="Ø"/>
            </a:pPr>
            <a:r>
              <a:rPr lang="zh-CN" altLang="zh-CN" b="1" dirty="0" smtClean="0">
                <a:latin typeface="楷体" panose="02010609060101010101" pitchFamily="49" charset="-122"/>
                <a:ea typeface="楷体" panose="02010609060101010101" pitchFamily="49" charset="-122"/>
              </a:rPr>
              <a:t>教职员工</a:t>
            </a:r>
            <a:r>
              <a:rPr lang="zh-CN" altLang="en-US" b="1" dirty="0" smtClean="0">
                <a:latin typeface="楷体" panose="02010609060101010101" pitchFamily="49" charset="-122"/>
                <a:ea typeface="楷体" panose="02010609060101010101" pitchFamily="49" charset="-122"/>
              </a:rPr>
              <a:t>出现</a:t>
            </a:r>
            <a:r>
              <a:rPr lang="zh-CN" altLang="en-US" b="1" dirty="0">
                <a:latin typeface="楷体" panose="02010609060101010101" pitchFamily="49" charset="-122"/>
                <a:ea typeface="楷体" panose="02010609060101010101" pitchFamily="49" charset="-122"/>
              </a:rPr>
              <a:t>疑似</a:t>
            </a:r>
            <a:r>
              <a:rPr lang="zh-CN" altLang="zh-CN" b="1" dirty="0">
                <a:latin typeface="楷体" panose="02010609060101010101" pitchFamily="49" charset="-122"/>
                <a:ea typeface="楷体" panose="02010609060101010101" pitchFamily="49" charset="-122"/>
              </a:rPr>
              <a:t>症状</a:t>
            </a:r>
            <a:endParaRPr lang="en-US" altLang="zh-CN" b="1" dirty="0" smtClean="0">
              <a:latin typeface="楷体" panose="02010609060101010101" pitchFamily="49" charset="-122"/>
              <a:ea typeface="楷体" panose="02010609060101010101" pitchFamily="49" charset="-122"/>
            </a:endParaRPr>
          </a:p>
          <a:p>
            <a:pPr>
              <a:lnSpc>
                <a:spcPct val="120000"/>
              </a:lnSpc>
            </a:pPr>
            <a:r>
              <a:rPr lang="zh-CN" altLang="zh-CN" dirty="0" smtClean="0">
                <a:latin typeface="楷体" panose="02010609060101010101" pitchFamily="49" charset="-122"/>
                <a:ea typeface="楷体" panose="02010609060101010101" pitchFamily="49" charset="-122"/>
              </a:rPr>
              <a:t>应当</a:t>
            </a:r>
            <a:r>
              <a:rPr lang="zh-CN" altLang="zh-CN" dirty="0">
                <a:latin typeface="楷体" panose="02010609060101010101" pitchFamily="49" charset="-122"/>
                <a:ea typeface="楷体" panose="02010609060101010101" pitchFamily="49" charset="-122"/>
              </a:rPr>
              <a:t>立即上报学校负责人，并及时按规定去定点医院就医</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20000"/>
              </a:lnSpc>
            </a:pPr>
            <a:r>
              <a:rPr lang="zh-CN" altLang="zh-CN" dirty="0" smtClean="0">
                <a:latin typeface="楷体" panose="02010609060101010101" pitchFamily="49" charset="-122"/>
                <a:ea typeface="楷体" panose="02010609060101010101" pitchFamily="49" charset="-122"/>
              </a:rPr>
              <a:t>尽量</a:t>
            </a:r>
            <a:r>
              <a:rPr lang="zh-CN" altLang="zh-CN" dirty="0">
                <a:latin typeface="楷体" panose="02010609060101010101" pitchFamily="49" charset="-122"/>
                <a:ea typeface="楷体" panose="02010609060101010101" pitchFamily="49" charset="-122"/>
              </a:rPr>
              <a:t>避免乘坐公交、地铁等公共交通工具，前往医院路上和医院内应当全程佩戴医用外科口罩（或其他更高级别的口罩）</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20000"/>
              </a:lnSpc>
              <a:buFont typeface="Wingdings" panose="05000000000000000000" pitchFamily="2" charset="2"/>
              <a:buChar char="Ø"/>
            </a:pPr>
            <a:r>
              <a:rPr lang="zh-CN" altLang="en-US" b="1" dirty="0">
                <a:latin typeface="楷体" panose="02010609060101010101" pitchFamily="49" charset="-122"/>
                <a:ea typeface="楷体" panose="02010609060101010101" pitchFamily="49" charset="-122"/>
              </a:rPr>
              <a:t>学生出现疑似</a:t>
            </a:r>
            <a:r>
              <a:rPr lang="zh-CN" altLang="zh-CN" b="1" dirty="0">
                <a:latin typeface="楷体" panose="02010609060101010101" pitchFamily="49" charset="-122"/>
                <a:ea typeface="楷体" panose="02010609060101010101" pitchFamily="49" charset="-122"/>
              </a:rPr>
              <a:t>症状</a:t>
            </a:r>
            <a:endParaRPr lang="en-US" altLang="zh-CN" b="1" dirty="0">
              <a:latin typeface="楷体" panose="02010609060101010101" pitchFamily="49" charset="-122"/>
              <a:ea typeface="楷体" panose="02010609060101010101" pitchFamily="49" charset="-122"/>
            </a:endParaRPr>
          </a:p>
          <a:p>
            <a:pPr>
              <a:lnSpc>
                <a:spcPct val="120000"/>
              </a:lnSpc>
            </a:pPr>
            <a:r>
              <a:rPr lang="zh-CN" altLang="zh-CN" dirty="0">
                <a:latin typeface="楷体" panose="02010609060101010101" pitchFamily="49" charset="-122"/>
                <a:ea typeface="楷体" panose="02010609060101010101" pitchFamily="49" charset="-122"/>
              </a:rPr>
              <a:t>应当及时向学校反馈并采取相应措施。</a:t>
            </a:r>
          </a:p>
          <a:p>
            <a:pPr marL="0" indent="0">
              <a:lnSpc>
                <a:spcPct val="120000"/>
              </a:lnSpc>
              <a:buNone/>
            </a:pPr>
            <a:endParaRPr lang="zh-CN" altLang="zh-CN"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a:xfrm>
            <a:off x="8610600" y="6173787"/>
            <a:ext cx="2743200" cy="365125"/>
          </a:xfrm>
        </p:spPr>
        <p:txBody>
          <a:bodyPr/>
          <a:lstStyle/>
          <a:p>
            <a:fld id="{E1961FAD-C14D-4EF9-9D90-69C5C1F92140}" type="slidenum">
              <a:rPr lang="en-US" smtClean="0"/>
              <a:t>19</a:t>
            </a:fld>
            <a:endParaRPr lang="en-US"/>
          </a:p>
        </p:txBody>
      </p:sp>
    </p:spTree>
    <p:extLst>
      <p:ext uri="{BB962C8B-B14F-4D97-AF65-F5344CB8AC3E}">
        <p14:creationId xmlns:p14="http://schemas.microsoft.com/office/powerpoint/2010/main" val="3589762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sz="6000" dirty="0" smtClean="0">
                <a:latin typeface="黑体" panose="02010609060101010101" pitchFamily="49" charset="-122"/>
                <a:ea typeface="黑体" panose="02010609060101010101" pitchFamily="49" charset="-122"/>
              </a:rPr>
              <a:t>目录</a:t>
            </a:r>
            <a:endParaRPr lang="en-US" sz="6000"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1471246" y="2036640"/>
            <a:ext cx="10515600" cy="3168406"/>
          </a:xfrm>
        </p:spPr>
        <p:txBody>
          <a:bodyPr>
            <a:normAutofit/>
          </a:bodyPr>
          <a:lstStyle/>
          <a:p>
            <a:pPr marL="0" indent="0">
              <a:lnSpc>
                <a:spcPct val="150000"/>
              </a:lnSpc>
              <a:buNone/>
            </a:pPr>
            <a:r>
              <a:rPr lang="zh-CN" altLang="en-US" sz="3200" dirty="0" smtClean="0">
                <a:latin typeface="黑体" panose="02010609060101010101" pitchFamily="49" charset="-122"/>
                <a:ea typeface="黑体" panose="02010609060101010101" pitchFamily="49" charset="-122"/>
              </a:rPr>
              <a:t>一、开学前</a:t>
            </a:r>
            <a:endParaRPr lang="en-US" altLang="zh-CN" sz="3200" dirty="0" smtClean="0">
              <a:latin typeface="黑体" panose="02010609060101010101" pitchFamily="49" charset="-122"/>
              <a:ea typeface="黑体" panose="02010609060101010101" pitchFamily="49" charset="-122"/>
            </a:endParaRPr>
          </a:p>
          <a:p>
            <a:pPr marL="0" indent="0">
              <a:lnSpc>
                <a:spcPct val="150000"/>
              </a:lnSpc>
              <a:buNone/>
            </a:pPr>
            <a:r>
              <a:rPr lang="zh-CN" altLang="en-US" sz="3200" dirty="0" smtClean="0">
                <a:latin typeface="黑体" panose="02010609060101010101" pitchFamily="49" charset="-122"/>
                <a:ea typeface="黑体" panose="02010609060101010101" pitchFamily="49" charset="-122"/>
              </a:rPr>
              <a:t>二、开学后</a:t>
            </a:r>
            <a:endParaRPr lang="en-US" altLang="zh-CN" sz="3200" dirty="0" smtClean="0">
              <a:latin typeface="黑体" panose="02010609060101010101" pitchFamily="49" charset="-122"/>
              <a:ea typeface="黑体" panose="02010609060101010101" pitchFamily="49" charset="-122"/>
            </a:endParaRPr>
          </a:p>
          <a:p>
            <a:pPr marL="0" indent="0">
              <a:lnSpc>
                <a:spcPct val="150000"/>
              </a:lnSpc>
              <a:buNone/>
            </a:pPr>
            <a:r>
              <a:rPr lang="zh-CN" altLang="en-US" sz="3200" dirty="0" smtClean="0">
                <a:latin typeface="黑体" panose="02010609060101010101" pitchFamily="49" charset="-122"/>
                <a:ea typeface="黑体" panose="02010609060101010101" pitchFamily="49" charset="-122"/>
              </a:rPr>
              <a:t>三、出现疑似感染症状应急处置</a:t>
            </a:r>
            <a:endParaRPr lang="en-US" altLang="zh-CN" sz="3200" dirty="0" smtClean="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9CB66B37-41E3-4D82-9FC7-4C644721950D}"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7523" y="316401"/>
            <a:ext cx="10515600" cy="1325563"/>
          </a:xfrm>
        </p:spPr>
        <p:txBody>
          <a:bodyPr>
            <a:normAutofit/>
          </a:bodyPr>
          <a:lstStyle/>
          <a:p>
            <a:pPr algn="ctr"/>
            <a:r>
              <a:rPr lang="zh-CN" altLang="en-US" dirty="0" smtClean="0">
                <a:latin typeface="黑体" panose="02010609060101010101" pitchFamily="49" charset="-122"/>
                <a:ea typeface="黑体" panose="02010609060101010101" pitchFamily="49" charset="-122"/>
              </a:rPr>
              <a:t>应急处置</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85093" y="1927714"/>
            <a:ext cx="10328030" cy="3777760"/>
          </a:xfrm>
        </p:spPr>
        <p:txBody>
          <a:bodyPr>
            <a:normAutofit lnSpcReduction="10000"/>
          </a:bodyPr>
          <a:lstStyle/>
          <a:p>
            <a:pPr>
              <a:lnSpc>
                <a:spcPct val="120000"/>
              </a:lnSpc>
              <a:buFont typeface="Wingdings" panose="05000000000000000000" pitchFamily="2" charset="2"/>
              <a:buChar char="Ø"/>
            </a:pPr>
            <a:r>
              <a:rPr lang="zh-CN" altLang="en-US" b="1" dirty="0" smtClean="0">
                <a:latin typeface="楷体" panose="02010609060101010101" pitchFamily="49" charset="-122"/>
                <a:ea typeface="楷体" panose="02010609060101010101" pitchFamily="49" charset="-122"/>
              </a:rPr>
              <a:t>出现疑似病例</a:t>
            </a:r>
            <a:endParaRPr lang="en-US" altLang="zh-CN" b="1" dirty="0">
              <a:latin typeface="楷体" panose="02010609060101010101" pitchFamily="49" charset="-122"/>
              <a:ea typeface="楷体" panose="02010609060101010101" pitchFamily="49" charset="-122"/>
            </a:endParaRPr>
          </a:p>
          <a:p>
            <a:pPr>
              <a:lnSpc>
                <a:spcPct val="120000"/>
              </a:lnSpc>
            </a:pPr>
            <a:r>
              <a:rPr lang="zh-CN" altLang="zh-CN" dirty="0" smtClean="0">
                <a:latin typeface="楷体" panose="02010609060101010101" pitchFamily="49" charset="-122"/>
                <a:ea typeface="楷体" panose="02010609060101010101" pitchFamily="49" charset="-122"/>
              </a:rPr>
              <a:t>应当</a:t>
            </a:r>
            <a:r>
              <a:rPr lang="zh-CN" altLang="zh-CN" dirty="0">
                <a:latin typeface="楷体" panose="02010609060101010101" pitchFamily="49" charset="-122"/>
                <a:ea typeface="楷体" panose="02010609060101010101" pitchFamily="49" charset="-122"/>
              </a:rPr>
              <a:t>立即向辖区疾病预防控制部门报告，并配合相关部门做好密切接触者的管理</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20000"/>
              </a:lnSpc>
            </a:pPr>
            <a:r>
              <a:rPr lang="zh-CN" altLang="zh-CN" dirty="0" smtClean="0">
                <a:latin typeface="楷体" panose="02010609060101010101" pitchFamily="49" charset="-122"/>
                <a:ea typeface="楷体" panose="02010609060101010101" pitchFamily="49" charset="-122"/>
              </a:rPr>
              <a:t>对</a:t>
            </a:r>
            <a:r>
              <a:rPr lang="zh-CN" altLang="zh-CN" dirty="0">
                <a:latin typeface="楷体" panose="02010609060101010101" pitchFamily="49" charset="-122"/>
                <a:ea typeface="楷体" panose="02010609060101010101" pitchFamily="49" charset="-122"/>
              </a:rPr>
              <a:t>共同生活、学习的一般接触者进行风险告知，如出现发热、干咳等疑似症状时及时就医</a:t>
            </a:r>
            <a:r>
              <a:rPr lang="zh-CN" altLang="zh-CN"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a:p>
            <a:pPr>
              <a:lnSpc>
                <a:spcPct val="120000"/>
              </a:lnSpc>
            </a:pPr>
            <a:r>
              <a:rPr lang="zh-CN" altLang="zh-CN" dirty="0">
                <a:latin typeface="楷体" panose="02010609060101010101" pitchFamily="49" charset="-122"/>
                <a:ea typeface="楷体" panose="02010609060101010101" pitchFamily="49" charset="-122"/>
              </a:rPr>
              <a:t>专人负责与接受隔离的教职员工或学生的家长联系，掌握其健康状况。</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a:xfrm>
            <a:off x="8610600" y="6173787"/>
            <a:ext cx="2743200" cy="365125"/>
          </a:xfrm>
        </p:spPr>
        <p:txBody>
          <a:bodyPr/>
          <a:lstStyle/>
          <a:p>
            <a:fld id="{E1961FAD-C14D-4EF9-9D90-69C5C1F92140}" type="slidenum">
              <a:rPr lang="en-US" smtClean="0"/>
              <a:t>20</a:t>
            </a:fld>
            <a:endParaRPr lang="en-US"/>
          </a:p>
        </p:txBody>
      </p:sp>
    </p:spTree>
    <p:extLst>
      <p:ext uri="{BB962C8B-B14F-4D97-AF65-F5344CB8AC3E}">
        <p14:creationId xmlns:p14="http://schemas.microsoft.com/office/powerpoint/2010/main" val="5947921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38522" y="2800066"/>
            <a:ext cx="3114956" cy="1107996"/>
          </a:xfrm>
          <a:prstGeom prst="rect">
            <a:avLst/>
          </a:prstGeom>
          <a:noFill/>
        </p:spPr>
        <p:txBody>
          <a:bodyPr wrap="none" lIns="91440" tIns="45720" rIns="91440" bIns="45720">
            <a:spAutoFit/>
          </a:bodyPr>
          <a:lstStyle/>
          <a:p>
            <a:pPr algn="ctr"/>
            <a:r>
              <a:rPr lang="zh-CN" altLang="en-US" sz="6600" b="1" cap="none" spc="0" dirty="0" smtClean="0">
                <a:ln w="0"/>
                <a:solidFill>
                  <a:schemeClr val="tx1"/>
                </a:solidFill>
                <a:effectLst>
                  <a:outerShdw blurRad="38100" dist="19050" dir="2700000" algn="tl" rotWithShape="0">
                    <a:schemeClr val="dk1">
                      <a:alpha val="40000"/>
                    </a:schemeClr>
                  </a:outerShdw>
                </a:effectLst>
              </a:rPr>
              <a:t>谢  谢！</a:t>
            </a:r>
            <a:endParaRPr lang="en-US" sz="6600" b="1" cap="none" spc="0" dirty="0">
              <a:ln w="0"/>
              <a:solidFill>
                <a:schemeClr val="tx1"/>
              </a:solidFill>
              <a:effectLst>
                <a:outerShdw blurRad="38100" dist="19050" dir="2700000" algn="tl" rotWithShape="0">
                  <a:schemeClr val="dk1">
                    <a:alpha val="40000"/>
                  </a:schemeClr>
                </a:outerShdw>
              </a:effectLst>
            </a:endParaRPr>
          </a:p>
        </p:txBody>
      </p:sp>
      <p:sp>
        <p:nvSpPr>
          <p:cNvPr id="5" name="Date Placeholder 4"/>
          <p:cNvSpPr>
            <a:spLocks noGrp="1"/>
          </p:cNvSpPr>
          <p:nvPr>
            <p:ph type="dt" sz="half" idx="10"/>
          </p:nvPr>
        </p:nvSpPr>
        <p:spPr/>
        <p:txBody>
          <a:bodyPr/>
          <a:lstStyle/>
          <a:p>
            <a:fld id="{A1CADD38-1701-4487-8FC0-8229EF84FC97}"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21</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一、开学前</a:t>
            </a:r>
            <a:endParaRPr lang="en-US" dirty="0">
              <a:latin typeface="黑体" panose="02010609060101010101" pitchFamily="49" charset="-122"/>
              <a:ea typeface="黑体" panose="02010609060101010101" pitchFamily="49" charset="-122"/>
            </a:endParaRPr>
          </a:p>
        </p:txBody>
      </p:sp>
      <p:sp>
        <p:nvSpPr>
          <p:cNvPr id="5" name="Date Placeholder 4"/>
          <p:cNvSpPr>
            <a:spLocks noGrp="1"/>
          </p:cNvSpPr>
          <p:nvPr>
            <p:ph type="dt" sz="half" idx="10"/>
          </p:nvPr>
        </p:nvSpPr>
        <p:spPr/>
        <p:txBody>
          <a:bodyPr/>
          <a:lstStyle/>
          <a:p>
            <a:fld id="{BFFD77D3-4AF2-4A1D-A90F-EAADC68C55E4}"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9939" y="1255079"/>
            <a:ext cx="11306908" cy="3850665"/>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开学前应做到以下</a:t>
            </a:r>
            <a:r>
              <a:rPr lang="en-US" altLang="zh-CN" dirty="0" smtClean="0">
                <a:latin typeface="微软雅黑" panose="020B0503020204020204" pitchFamily="34" charset="-122"/>
                <a:ea typeface="微软雅黑" panose="020B0503020204020204" pitchFamily="34" charset="-122"/>
              </a:rPr>
              <a:t>7</a:t>
            </a:r>
            <a:r>
              <a:rPr lang="zh-CN" altLang="en-US" dirty="0" smtClean="0">
                <a:latin typeface="微软雅黑" panose="020B0503020204020204" pitchFamily="34" charset="-122"/>
                <a:ea typeface="微软雅黑" panose="020B0503020204020204" pitchFamily="34" charset="-122"/>
              </a:rPr>
              <a:t>条</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endParaRPr lang="en-US" altLang="zh-CN" dirty="0" smtClean="0">
              <a:latin typeface="楷体" panose="02010609060101010101" pitchFamily="49" charset="-122"/>
              <a:ea typeface="楷体" panose="02010609060101010101" pitchFamily="49" charset="-122"/>
            </a:endParaRPr>
          </a:p>
          <a:p>
            <a:pPr marL="0" indent="0">
              <a:lnSpc>
                <a:spcPct val="120000"/>
              </a:lnSpc>
              <a:buNone/>
            </a:pPr>
            <a:r>
              <a:rPr lang="en-US" altLang="zh-CN" dirty="0" smtClean="0">
                <a:latin typeface="楷体" panose="02010609060101010101" pitchFamily="49" charset="-122"/>
                <a:ea typeface="楷体" panose="02010609060101010101" pitchFamily="49" charset="-122"/>
              </a:rPr>
              <a:t>1. </a:t>
            </a:r>
            <a:r>
              <a:rPr lang="zh-CN" altLang="zh-CN" dirty="0" smtClean="0">
                <a:latin typeface="楷体" panose="02010609060101010101" pitchFamily="49" charset="-122"/>
                <a:ea typeface="楷体" panose="02010609060101010101" pitchFamily="49" charset="-122"/>
              </a:rPr>
              <a:t>掌握</a:t>
            </a:r>
            <a:r>
              <a:rPr lang="zh-CN" altLang="zh-CN" dirty="0">
                <a:latin typeface="楷体" panose="02010609060101010101" pitchFamily="49" charset="-122"/>
                <a:ea typeface="楷体" panose="02010609060101010101" pitchFamily="49" charset="-122"/>
              </a:rPr>
              <a:t>教职员工及学生</a:t>
            </a:r>
            <a:r>
              <a:rPr lang="zh-CN" altLang="zh-CN" b="1" dirty="0">
                <a:latin typeface="楷体" panose="02010609060101010101" pitchFamily="49" charset="-122"/>
                <a:ea typeface="楷体" panose="02010609060101010101" pitchFamily="49" charset="-122"/>
              </a:rPr>
              <a:t>健康情况</a:t>
            </a:r>
            <a:r>
              <a:rPr lang="zh-CN" altLang="zh-CN" dirty="0">
                <a:latin typeface="楷体" panose="02010609060101010101" pitchFamily="49" charset="-122"/>
                <a:ea typeface="楷体" panose="02010609060101010101" pitchFamily="49" charset="-122"/>
              </a:rPr>
              <a:t>，实行“日报告”、“零报告”制度，并向主管部门报告。</a:t>
            </a:r>
          </a:p>
          <a:p>
            <a:pPr marL="0" indent="0">
              <a:lnSpc>
                <a:spcPct val="120000"/>
              </a:lnSpc>
              <a:buNone/>
            </a:pPr>
            <a:r>
              <a:rPr lang="en-US" altLang="zh-CN" dirty="0" smtClean="0">
                <a:latin typeface="楷体" panose="02010609060101010101" pitchFamily="49" charset="-122"/>
                <a:ea typeface="楷体" panose="02010609060101010101" pitchFamily="49" charset="-122"/>
              </a:rPr>
              <a:t>2. </a:t>
            </a:r>
            <a:r>
              <a:rPr lang="zh-CN" altLang="zh-CN" dirty="0" smtClean="0">
                <a:latin typeface="楷体" panose="02010609060101010101" pitchFamily="49" charset="-122"/>
                <a:ea typeface="楷体" panose="02010609060101010101" pitchFamily="49" charset="-122"/>
              </a:rPr>
              <a:t>对</a:t>
            </a:r>
            <a:r>
              <a:rPr lang="zh-CN" altLang="zh-CN" dirty="0">
                <a:latin typeface="楷体" panose="02010609060101010101" pitchFamily="49" charset="-122"/>
                <a:ea typeface="楷体" panose="02010609060101010101" pitchFamily="49" charset="-122"/>
              </a:rPr>
              <a:t>全体教职员工开展防控制度、个人防护与消毒等</a:t>
            </a:r>
            <a:r>
              <a:rPr lang="zh-CN" altLang="zh-CN" b="1" dirty="0">
                <a:latin typeface="楷体" panose="02010609060101010101" pitchFamily="49" charset="-122"/>
                <a:ea typeface="楷体" panose="02010609060101010101" pitchFamily="49" charset="-122"/>
              </a:rPr>
              <a:t>知识和技能培训</a:t>
            </a:r>
            <a:r>
              <a:rPr lang="zh-CN" altLang="en-US" dirty="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a:p>
            <a:pPr marL="0" indent="0">
              <a:lnSpc>
                <a:spcPct val="120000"/>
              </a:lnSpc>
              <a:buNone/>
            </a:pPr>
            <a:r>
              <a:rPr lang="en-US" altLang="zh-CN" dirty="0" smtClean="0">
                <a:latin typeface="楷体" panose="02010609060101010101" pitchFamily="49" charset="-122"/>
                <a:ea typeface="楷体" panose="02010609060101010101" pitchFamily="49" charset="-122"/>
              </a:rPr>
              <a:t>3. </a:t>
            </a:r>
            <a:r>
              <a:rPr lang="zh-CN" altLang="zh-CN" dirty="0" smtClean="0">
                <a:latin typeface="楷体" panose="02010609060101010101" pitchFamily="49" charset="-122"/>
                <a:ea typeface="楷体" panose="02010609060101010101" pitchFamily="49" charset="-122"/>
              </a:rPr>
              <a:t>对</a:t>
            </a:r>
            <a:r>
              <a:rPr lang="zh-CN" altLang="zh-CN" b="1" dirty="0" smtClean="0">
                <a:latin typeface="楷体" panose="02010609060101010101" pitchFamily="49" charset="-122"/>
                <a:ea typeface="楷体" panose="02010609060101010101" pitchFamily="49" charset="-122"/>
              </a:rPr>
              <a:t>学校彻底</a:t>
            </a:r>
            <a:r>
              <a:rPr lang="zh-CN" altLang="zh-CN" b="1" dirty="0">
                <a:latin typeface="楷体" panose="02010609060101010101" pitchFamily="49" charset="-122"/>
                <a:ea typeface="楷体" panose="02010609060101010101" pitchFamily="49" charset="-122"/>
              </a:rPr>
              <a:t>清洁</a:t>
            </a:r>
            <a:r>
              <a:rPr lang="zh-CN" altLang="zh-CN" dirty="0">
                <a:latin typeface="楷体" panose="02010609060101010101" pitchFamily="49" charset="-122"/>
                <a:ea typeface="楷体" panose="02010609060101010101" pitchFamily="49" charset="-122"/>
              </a:rPr>
              <a:t>，对物体</a:t>
            </a:r>
            <a:r>
              <a:rPr lang="zh-CN" altLang="zh-CN" dirty="0" smtClean="0">
                <a:latin typeface="楷体" panose="02010609060101010101" pitchFamily="49" charset="-122"/>
                <a:ea typeface="楷体" panose="02010609060101010101" pitchFamily="49" charset="-122"/>
              </a:rPr>
              <a:t>表面预防性消毒，</a:t>
            </a:r>
            <a:r>
              <a:rPr lang="zh-CN" altLang="zh-CN" dirty="0">
                <a:latin typeface="楷体" panose="02010609060101010101" pitchFamily="49" charset="-122"/>
                <a:ea typeface="楷体" panose="02010609060101010101" pitchFamily="49" charset="-122"/>
              </a:rPr>
              <a:t>教室开窗通风</a:t>
            </a:r>
            <a:r>
              <a:rPr lang="zh-CN" altLang="zh-CN" dirty="0" smtClean="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9300" y="1467577"/>
            <a:ext cx="11208728" cy="3195882"/>
          </a:xfrm>
        </p:spPr>
        <p:txBody>
          <a:bodyPr>
            <a:normAutofit fontScale="92500"/>
          </a:bodyPr>
          <a:lstStyle/>
          <a:p>
            <a:pPr marL="0" indent="0">
              <a:lnSpc>
                <a:spcPct val="150000"/>
              </a:lnSpc>
              <a:buNone/>
            </a:pPr>
            <a:r>
              <a:rPr lang="zh-CN" altLang="en-US" dirty="0" smtClean="0">
                <a:latin typeface="微软雅黑" panose="020B0503020204020204" pitchFamily="34" charset="-122"/>
                <a:ea typeface="微软雅黑" panose="020B0503020204020204" pitchFamily="34" charset="-122"/>
              </a:rPr>
              <a:t>开学前应做到以下</a:t>
            </a:r>
            <a:r>
              <a:rPr lang="en-US" altLang="zh-CN" dirty="0" smtClean="0">
                <a:latin typeface="微软雅黑" panose="020B0503020204020204" pitchFamily="34" charset="-122"/>
                <a:ea typeface="微软雅黑" panose="020B0503020204020204" pitchFamily="34" charset="-122"/>
              </a:rPr>
              <a:t>7</a:t>
            </a:r>
            <a:r>
              <a:rPr lang="zh-CN" altLang="en-US" dirty="0" smtClean="0">
                <a:latin typeface="微软雅黑" panose="020B0503020204020204" pitchFamily="34" charset="-122"/>
                <a:ea typeface="微软雅黑" panose="020B0503020204020204" pitchFamily="34" charset="-122"/>
              </a:rPr>
              <a:t>条</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0" indent="0">
              <a:lnSpc>
                <a:spcPct val="150000"/>
              </a:lnSpc>
              <a:buNone/>
            </a:pPr>
            <a:endParaRPr lang="en-US" altLang="zh-CN" dirty="0" smtClean="0">
              <a:latin typeface="楷体" panose="02010609060101010101" pitchFamily="49" charset="-122"/>
              <a:ea typeface="楷体" panose="02010609060101010101" pitchFamily="49" charset="-122"/>
            </a:endParaRPr>
          </a:p>
          <a:p>
            <a:pPr marL="0" indent="0">
              <a:lnSpc>
                <a:spcPct val="150000"/>
              </a:lnSpc>
              <a:buNone/>
            </a:pPr>
            <a:r>
              <a:rPr lang="en-US" altLang="zh-CN" dirty="0">
                <a:latin typeface="楷体" panose="02010609060101010101" pitchFamily="49" charset="-122"/>
                <a:ea typeface="楷体" panose="02010609060101010101" pitchFamily="49" charset="-122"/>
              </a:rPr>
              <a:t>4</a:t>
            </a:r>
            <a:r>
              <a:rPr lang="en-US" altLang="zh-CN" dirty="0" smtClean="0">
                <a:latin typeface="楷体" panose="02010609060101010101" pitchFamily="49" charset="-122"/>
                <a:ea typeface="楷体" panose="02010609060101010101" pitchFamily="49" charset="-122"/>
              </a:rPr>
              <a:t>.</a:t>
            </a:r>
            <a:r>
              <a:rPr lang="zh-CN" altLang="zh-CN" dirty="0" smtClean="0">
                <a:latin typeface="楷体" panose="02010609060101010101" pitchFamily="49" charset="-122"/>
                <a:ea typeface="楷体" panose="02010609060101010101" pitchFamily="49" charset="-122"/>
              </a:rPr>
              <a:t>外出</a:t>
            </a:r>
            <a:r>
              <a:rPr lang="zh-CN" altLang="zh-CN" dirty="0">
                <a:latin typeface="楷体" panose="02010609060101010101" pitchFamily="49" charset="-122"/>
                <a:ea typeface="楷体" panose="02010609060101010101" pitchFamily="49" charset="-122"/>
              </a:rPr>
              <a:t>或</a:t>
            </a:r>
            <a:r>
              <a:rPr lang="zh-CN" altLang="zh-CN" dirty="0" smtClean="0">
                <a:latin typeface="楷体" panose="02010609060101010101" pitchFamily="49" charset="-122"/>
                <a:ea typeface="楷体" panose="02010609060101010101" pitchFamily="49" charset="-122"/>
              </a:rPr>
              <a:t>外地教职员工</a:t>
            </a:r>
            <a:r>
              <a:rPr lang="zh-CN" altLang="zh-CN" dirty="0">
                <a:latin typeface="楷体" panose="02010609060101010101" pitchFamily="49" charset="-122"/>
                <a:ea typeface="楷体" panose="02010609060101010101" pitchFamily="49" charset="-122"/>
              </a:rPr>
              <a:t>和学生，返回居住地后应当</a:t>
            </a:r>
            <a:r>
              <a:rPr lang="zh-CN" altLang="zh-CN" b="1" dirty="0">
                <a:latin typeface="楷体" panose="02010609060101010101" pitchFamily="49" charset="-122"/>
                <a:ea typeface="楷体" panose="02010609060101010101" pitchFamily="49" charset="-122"/>
              </a:rPr>
              <a:t>居家隔离</a:t>
            </a:r>
            <a:r>
              <a:rPr lang="en-US" altLang="zh-CN" dirty="0">
                <a:latin typeface="楷体" panose="02010609060101010101" pitchFamily="49" charset="-122"/>
                <a:ea typeface="楷体" panose="02010609060101010101" pitchFamily="49" charset="-122"/>
              </a:rPr>
              <a:t>14</a:t>
            </a:r>
            <a:r>
              <a:rPr lang="zh-CN" altLang="zh-CN" dirty="0">
                <a:latin typeface="楷体" panose="02010609060101010101" pitchFamily="49" charset="-122"/>
                <a:ea typeface="楷体" panose="02010609060101010101" pitchFamily="49" charset="-122"/>
              </a:rPr>
              <a:t>天后方可返校。</a:t>
            </a:r>
          </a:p>
          <a:p>
            <a:pPr marL="0" indent="0">
              <a:lnSpc>
                <a:spcPct val="150000"/>
              </a:lnSpc>
              <a:buNone/>
            </a:pPr>
            <a:r>
              <a:rPr lang="en-US" altLang="zh-CN" dirty="0">
                <a:latin typeface="楷体" panose="02010609060101010101" pitchFamily="49" charset="-122"/>
                <a:ea typeface="楷体" panose="02010609060101010101" pitchFamily="49" charset="-122"/>
              </a:rPr>
              <a:t>5.</a:t>
            </a:r>
            <a:r>
              <a:rPr lang="zh-CN" altLang="zh-CN" dirty="0" smtClean="0">
                <a:latin typeface="楷体" panose="02010609060101010101" pitchFamily="49" charset="-122"/>
                <a:ea typeface="楷体" panose="02010609060101010101" pitchFamily="49" charset="-122"/>
              </a:rPr>
              <a:t>做好</a:t>
            </a:r>
            <a:r>
              <a:rPr lang="zh-CN" altLang="zh-CN" b="1" dirty="0">
                <a:latin typeface="楷体" panose="02010609060101010101" pitchFamily="49" charset="-122"/>
                <a:ea typeface="楷体" panose="02010609060101010101" pitchFamily="49" charset="-122"/>
              </a:rPr>
              <a:t>防控</a:t>
            </a:r>
            <a:r>
              <a:rPr lang="zh-CN" altLang="zh-CN" b="1" dirty="0" smtClean="0">
                <a:latin typeface="楷体" panose="02010609060101010101" pitchFamily="49" charset="-122"/>
                <a:ea typeface="楷体" panose="02010609060101010101" pitchFamily="49" charset="-122"/>
              </a:rPr>
              <a:t>物资储备</a:t>
            </a:r>
            <a:r>
              <a:rPr lang="zh-CN" altLang="en-US" dirty="0" smtClean="0">
                <a:latin typeface="楷体" panose="02010609060101010101" pitchFamily="49" charset="-122"/>
                <a:ea typeface="楷体" panose="02010609060101010101" pitchFamily="49" charset="-122"/>
              </a:rPr>
              <a:t>（</a:t>
            </a:r>
            <a:r>
              <a:rPr lang="zh-CN" altLang="zh-CN" dirty="0" smtClean="0">
                <a:latin typeface="楷体" panose="02010609060101010101" pitchFamily="49" charset="-122"/>
                <a:ea typeface="楷体" panose="02010609060101010101" pitchFamily="49" charset="-122"/>
              </a:rPr>
              <a:t>洗手</a:t>
            </a:r>
            <a:r>
              <a:rPr lang="zh-CN" altLang="zh-CN" dirty="0">
                <a:latin typeface="楷体" panose="02010609060101010101" pitchFamily="49" charset="-122"/>
                <a:ea typeface="楷体" panose="02010609060101010101" pitchFamily="49" charset="-122"/>
              </a:rPr>
              <a:t>液、手消毒剂、口罩、手套、消毒剂</a:t>
            </a:r>
            <a:r>
              <a:rPr lang="zh-CN" altLang="zh-CN" dirty="0" smtClean="0">
                <a:latin typeface="楷体" panose="02010609060101010101" pitchFamily="49" charset="-122"/>
                <a:ea typeface="楷体" panose="02010609060101010101" pitchFamily="49" charset="-122"/>
              </a:rPr>
              <a:t>等</a:t>
            </a:r>
            <a:r>
              <a:rPr lang="zh-CN" altLang="en-US" dirty="0" smtClean="0">
                <a:latin typeface="楷体" panose="02010609060101010101" pitchFamily="49" charset="-122"/>
                <a:ea typeface="楷体" panose="02010609060101010101" pitchFamily="49" charset="-122"/>
              </a:rPr>
              <a:t>）。</a:t>
            </a:r>
            <a:endParaRPr lang="zh-CN" altLang="zh-CN"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t>5</a:t>
            </a:fld>
            <a:endParaRPr lang="en-US"/>
          </a:p>
        </p:txBody>
      </p:sp>
    </p:spTree>
    <p:extLst>
      <p:ext uri="{BB962C8B-B14F-4D97-AF65-F5344CB8AC3E}">
        <p14:creationId xmlns:p14="http://schemas.microsoft.com/office/powerpoint/2010/main" val="10518426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0721" y="829396"/>
            <a:ext cx="11007970" cy="4852988"/>
          </a:xfrm>
        </p:spPr>
        <p:txBody>
          <a:bodyPr>
            <a:normAutofit/>
          </a:bodyPr>
          <a:lstStyle/>
          <a:p>
            <a:pPr marL="0" indent="0">
              <a:lnSpc>
                <a:spcPct val="150000"/>
              </a:lnSpc>
              <a:buNone/>
            </a:pPr>
            <a:r>
              <a:rPr lang="zh-CN" altLang="en-US" dirty="0" smtClean="0">
                <a:latin typeface="微软雅黑" panose="020B0503020204020204" pitchFamily="34" charset="-122"/>
                <a:ea typeface="微软雅黑" panose="020B0503020204020204" pitchFamily="34" charset="-122"/>
              </a:rPr>
              <a:t>开学前应做到以下</a:t>
            </a:r>
            <a:r>
              <a:rPr lang="en-US" altLang="zh-CN" dirty="0" smtClean="0">
                <a:latin typeface="微软雅黑" panose="020B0503020204020204" pitchFamily="34" charset="-122"/>
                <a:ea typeface="微软雅黑" panose="020B0503020204020204" pitchFamily="34" charset="-122"/>
              </a:rPr>
              <a:t>7</a:t>
            </a:r>
            <a:r>
              <a:rPr lang="zh-CN" altLang="en-US" dirty="0" smtClean="0">
                <a:latin typeface="微软雅黑" panose="020B0503020204020204" pitchFamily="34" charset="-122"/>
                <a:ea typeface="微软雅黑" panose="020B0503020204020204" pitchFamily="34" charset="-122"/>
              </a:rPr>
              <a:t>条</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0" indent="0">
              <a:lnSpc>
                <a:spcPct val="150000"/>
              </a:lnSpc>
              <a:buNone/>
            </a:pPr>
            <a:endParaRPr lang="en-US" altLang="zh-CN" dirty="0" smtClean="0">
              <a:latin typeface="楷体" panose="02010609060101010101" pitchFamily="49" charset="-122"/>
              <a:ea typeface="楷体" panose="02010609060101010101" pitchFamily="49" charset="-122"/>
            </a:endParaRPr>
          </a:p>
          <a:p>
            <a:pPr marL="0" indent="0">
              <a:lnSpc>
                <a:spcPct val="150000"/>
              </a:lnSpc>
              <a:buNone/>
            </a:pPr>
            <a:r>
              <a:rPr lang="en-US" altLang="zh-CN" dirty="0" smtClean="0">
                <a:latin typeface="楷体" panose="02010609060101010101" pitchFamily="49" charset="-122"/>
                <a:ea typeface="楷体" panose="02010609060101010101" pitchFamily="49" charset="-122"/>
              </a:rPr>
              <a:t>6</a:t>
            </a:r>
            <a:r>
              <a:rPr lang="en-US" altLang="zh-CN" dirty="0">
                <a:latin typeface="楷体" panose="02010609060101010101" pitchFamily="49" charset="-122"/>
                <a:ea typeface="楷体" panose="02010609060101010101" pitchFamily="49" charset="-122"/>
              </a:rPr>
              <a:t>.</a:t>
            </a:r>
            <a:r>
              <a:rPr lang="zh-CN" altLang="zh-CN" dirty="0">
                <a:latin typeface="楷体" panose="02010609060101010101" pitchFamily="49" charset="-122"/>
                <a:ea typeface="楷体" panose="02010609060101010101" pitchFamily="49" charset="-122"/>
              </a:rPr>
              <a:t>设立</a:t>
            </a:r>
            <a:r>
              <a:rPr lang="zh-CN" altLang="zh-CN" b="1" dirty="0">
                <a:latin typeface="楷体" panose="02010609060101010101" pitchFamily="49" charset="-122"/>
                <a:ea typeface="楷体" panose="02010609060101010101" pitchFamily="49" charset="-122"/>
              </a:rPr>
              <a:t>（临时）隔离室</a:t>
            </a:r>
            <a:r>
              <a:rPr lang="zh-CN" altLang="zh-CN" dirty="0">
                <a:latin typeface="楷体" panose="02010609060101010101" pitchFamily="49" charset="-122"/>
                <a:ea typeface="楷体" panose="02010609060101010101" pitchFamily="49" charset="-122"/>
              </a:rPr>
              <a:t>，位置相对独立，以备人员出现发热等症状时立即进行暂时隔离。</a:t>
            </a:r>
          </a:p>
          <a:p>
            <a:pPr marL="0" indent="0">
              <a:lnSpc>
                <a:spcPct val="150000"/>
              </a:lnSpc>
              <a:buNone/>
            </a:pPr>
            <a:r>
              <a:rPr lang="en-US" altLang="zh-CN" dirty="0">
                <a:latin typeface="楷体" panose="02010609060101010101" pitchFamily="49" charset="-122"/>
                <a:ea typeface="楷体" panose="02010609060101010101" pitchFamily="49" charset="-122"/>
              </a:rPr>
              <a:t>7.</a:t>
            </a:r>
            <a:r>
              <a:rPr lang="zh-CN" altLang="zh-CN" dirty="0">
                <a:latin typeface="楷体" panose="02010609060101010101" pitchFamily="49" charset="-122"/>
                <a:ea typeface="楷体" panose="02010609060101010101" pitchFamily="49" charset="-122"/>
              </a:rPr>
              <a:t>制定</a:t>
            </a:r>
            <a:r>
              <a:rPr lang="zh-CN" altLang="zh-CN" b="1" dirty="0">
                <a:latin typeface="楷体" panose="02010609060101010101" pitchFamily="49" charset="-122"/>
                <a:ea typeface="楷体" panose="02010609060101010101" pitchFamily="49" charset="-122"/>
              </a:rPr>
              <a:t>疫情防控应急预案</a:t>
            </a:r>
            <a:r>
              <a:rPr lang="zh-CN" altLang="zh-CN" dirty="0">
                <a:latin typeface="楷体" panose="02010609060101010101" pitchFamily="49" charset="-122"/>
                <a:ea typeface="楷体" panose="02010609060101010101" pitchFamily="49" charset="-122"/>
              </a:rPr>
              <a:t>，制度明确，责任到人，并进行培训、演练，校长是本单位疫情防控第一责任人</a:t>
            </a:r>
            <a:r>
              <a:rPr lang="zh-CN" altLang="zh-CN" dirty="0" smtClean="0">
                <a:latin typeface="楷体" panose="02010609060101010101" pitchFamily="49" charset="-122"/>
                <a:ea typeface="楷体" panose="02010609060101010101" pitchFamily="49" charset="-122"/>
              </a:rPr>
              <a:t>。</a:t>
            </a:r>
            <a:endParaRPr lang="zh-CN" altLang="zh-CN"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t>6</a:t>
            </a:fld>
            <a:endParaRPr lang="en-US"/>
          </a:p>
        </p:txBody>
      </p:sp>
    </p:spTree>
    <p:extLst>
      <p:ext uri="{BB962C8B-B14F-4D97-AF65-F5344CB8AC3E}">
        <p14:creationId xmlns:p14="http://schemas.microsoft.com/office/powerpoint/2010/main" val="4026120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二、开学后</a:t>
            </a:r>
            <a:endParaRPr lang="en-US" dirty="0">
              <a:latin typeface="黑体" panose="02010609060101010101" pitchFamily="49" charset="-122"/>
              <a:ea typeface="黑体" panose="02010609060101010101" pitchFamily="49" charset="-122"/>
            </a:endParaRPr>
          </a:p>
        </p:txBody>
      </p:sp>
      <p:sp>
        <p:nvSpPr>
          <p:cNvPr id="5" name="Date Placeholder 4"/>
          <p:cNvSpPr>
            <a:spLocks noGrp="1"/>
          </p:cNvSpPr>
          <p:nvPr>
            <p:ph type="dt" sz="half" idx="10"/>
          </p:nvPr>
        </p:nvSpPr>
        <p:spPr/>
        <p:txBody>
          <a:bodyPr/>
          <a:lstStyle/>
          <a:p>
            <a:fld id="{BFFD77D3-4AF2-4A1D-A90F-EAADC68C55E4}"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7</a:t>
            </a:fld>
            <a:endParaRPr lang="en-US"/>
          </a:p>
        </p:txBody>
      </p:sp>
    </p:spTree>
    <p:extLst>
      <p:ext uri="{BB962C8B-B14F-4D97-AF65-F5344CB8AC3E}">
        <p14:creationId xmlns:p14="http://schemas.microsoft.com/office/powerpoint/2010/main" val="5498841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06771"/>
            <a:ext cx="10820399" cy="3850665"/>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开学后应做到以下</a:t>
            </a: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条：</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r>
              <a:rPr lang="en-US" altLang="zh-CN" dirty="0" smtClean="0">
                <a:latin typeface="楷体" panose="02010609060101010101" pitchFamily="49" charset="-122"/>
                <a:ea typeface="楷体" panose="02010609060101010101" pitchFamily="49" charset="-122"/>
              </a:rPr>
              <a:t>1.</a:t>
            </a:r>
            <a:r>
              <a:rPr lang="zh-CN" altLang="zh-CN" dirty="0" smtClean="0">
                <a:latin typeface="楷体" panose="02010609060101010101" pitchFamily="49" charset="-122"/>
                <a:ea typeface="楷体" panose="02010609060101010101" pitchFamily="49" charset="-122"/>
              </a:rPr>
              <a:t>掌握</a:t>
            </a:r>
            <a:r>
              <a:rPr lang="zh-CN" altLang="zh-CN" dirty="0">
                <a:latin typeface="楷体" panose="02010609060101010101" pitchFamily="49" charset="-122"/>
                <a:ea typeface="楷体" panose="02010609060101010101" pitchFamily="49" charset="-122"/>
              </a:rPr>
              <a:t>教职员工及学生</a:t>
            </a:r>
            <a:r>
              <a:rPr lang="zh-CN" altLang="zh-CN" b="1" dirty="0">
                <a:latin typeface="楷体" panose="02010609060101010101" pitchFamily="49" charset="-122"/>
                <a:ea typeface="楷体" panose="02010609060101010101" pitchFamily="49" charset="-122"/>
              </a:rPr>
              <a:t>健康情况</a:t>
            </a:r>
            <a:r>
              <a:rPr lang="zh-CN" altLang="zh-CN" dirty="0">
                <a:latin typeface="楷体" panose="02010609060101010101" pitchFamily="49" charset="-122"/>
                <a:ea typeface="楷体" panose="02010609060101010101" pitchFamily="49" charset="-122"/>
              </a:rPr>
              <a:t>，加强对学生及教职员工的晨、午检工作，实行“日报告”、“零报告”制度，并向主管部门报告</a:t>
            </a:r>
            <a:r>
              <a:rPr lang="zh-CN" altLang="zh-CN" dirty="0" smtClean="0">
                <a:latin typeface="楷体" panose="02010609060101010101" pitchFamily="49" charset="-122"/>
                <a:ea typeface="楷体" panose="02010609060101010101" pitchFamily="49" charset="-122"/>
              </a:rPr>
              <a:t>。</a:t>
            </a:r>
            <a:endParaRPr lang="zh-CN" altLang="zh-CN"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t>8</a:t>
            </a:fld>
            <a:endParaRPr lang="en-US"/>
          </a:p>
        </p:txBody>
      </p:sp>
    </p:spTree>
    <p:extLst>
      <p:ext uri="{BB962C8B-B14F-4D97-AF65-F5344CB8AC3E}">
        <p14:creationId xmlns:p14="http://schemas.microsoft.com/office/powerpoint/2010/main" val="29112148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456028"/>
            <a:ext cx="10257691" cy="3850665"/>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开学后应做到以下</a:t>
            </a: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条：</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endParaRPr lang="en-US" altLang="zh-CN" dirty="0" smtClean="0">
              <a:latin typeface="楷体" panose="02010609060101010101" pitchFamily="49" charset="-122"/>
              <a:ea typeface="楷体" panose="02010609060101010101" pitchFamily="49" charset="-122"/>
            </a:endParaRPr>
          </a:p>
          <a:p>
            <a:pPr marL="0" indent="0">
              <a:buNone/>
            </a:pPr>
            <a:r>
              <a:rPr lang="en-US" altLang="zh-CN" dirty="0" smtClean="0">
                <a:latin typeface="楷体" panose="02010609060101010101" pitchFamily="49" charset="-122"/>
                <a:ea typeface="楷体" panose="02010609060101010101" pitchFamily="49" charset="-122"/>
              </a:rPr>
              <a:t>2.</a:t>
            </a:r>
            <a:r>
              <a:rPr lang="zh-CN" altLang="zh-CN" b="1" dirty="0" smtClean="0">
                <a:latin typeface="楷体" panose="02010609060101010101" pitchFamily="49" charset="-122"/>
                <a:ea typeface="楷体" panose="02010609060101010101" pitchFamily="49" charset="-122"/>
              </a:rPr>
              <a:t>加强</a:t>
            </a:r>
            <a:r>
              <a:rPr lang="zh-CN" altLang="zh-CN" b="1" dirty="0">
                <a:latin typeface="楷体" panose="02010609060101010101" pitchFamily="49" charset="-122"/>
                <a:ea typeface="楷体" panose="02010609060101010101" pitchFamily="49" charset="-122"/>
              </a:rPr>
              <a:t>物体表面清洁</a:t>
            </a:r>
            <a:r>
              <a:rPr lang="zh-CN" altLang="zh-CN" b="1" dirty="0" smtClean="0">
                <a:latin typeface="楷体" panose="02010609060101010101" pitchFamily="49" charset="-122"/>
                <a:ea typeface="楷体" panose="02010609060101010101" pitchFamily="49" charset="-122"/>
              </a:rPr>
              <a:t>消毒</a:t>
            </a:r>
            <a:endParaRPr lang="en-US" altLang="zh-CN" b="1" dirty="0" smtClean="0">
              <a:latin typeface="楷体" panose="02010609060101010101" pitchFamily="49" charset="-122"/>
              <a:ea typeface="楷体" panose="02010609060101010101" pitchFamily="49" charset="-122"/>
            </a:endParaRPr>
          </a:p>
          <a:p>
            <a:r>
              <a:rPr lang="zh-CN" altLang="zh-CN" dirty="0" smtClean="0">
                <a:latin typeface="楷体" panose="02010609060101010101" pitchFamily="49" charset="-122"/>
                <a:ea typeface="楷体" panose="02010609060101010101" pitchFamily="49" charset="-122"/>
              </a:rPr>
              <a:t>保持</a:t>
            </a:r>
            <a:r>
              <a:rPr lang="zh-CN" altLang="zh-CN" dirty="0">
                <a:latin typeface="楷体" panose="02010609060101010101" pitchFamily="49" charset="-122"/>
                <a:ea typeface="楷体" panose="02010609060101010101" pitchFamily="49" charset="-122"/>
              </a:rPr>
              <a:t>教室、宿舍、图书馆、餐厅等场所环境整洁卫生，每天定期消毒并记录。</a:t>
            </a:r>
            <a:endParaRPr lang="en-US" altLang="zh-CN" dirty="0">
              <a:latin typeface="楷体" panose="02010609060101010101" pitchFamily="49" charset="-122"/>
              <a:ea typeface="楷体" panose="02010609060101010101" pitchFamily="49" charset="-122"/>
            </a:endParaRPr>
          </a:p>
          <a:p>
            <a:r>
              <a:rPr lang="zh-CN" altLang="zh-CN" dirty="0">
                <a:latin typeface="楷体" panose="02010609060101010101" pitchFamily="49" charset="-122"/>
                <a:ea typeface="楷体" panose="02010609060101010101" pitchFamily="49" charset="-122"/>
              </a:rPr>
              <a:t>对门把手、</a:t>
            </a:r>
            <a:r>
              <a:rPr lang="zh-CN" altLang="zh-CN" dirty="0" smtClean="0">
                <a:latin typeface="楷体" panose="02010609060101010101" pitchFamily="49" charset="-122"/>
                <a:ea typeface="楷体" panose="02010609060101010101" pitchFamily="49" charset="-122"/>
              </a:rPr>
              <a:t>水龙头等</a:t>
            </a:r>
            <a:r>
              <a:rPr lang="zh-CN" altLang="zh-CN" dirty="0">
                <a:latin typeface="楷体" panose="02010609060101010101" pitchFamily="49" charset="-122"/>
                <a:ea typeface="楷体" panose="02010609060101010101" pitchFamily="49" charset="-122"/>
              </a:rPr>
              <a:t>高频接触表面，可用有效氯</a:t>
            </a:r>
            <a:r>
              <a:rPr lang="en-US" altLang="zh-CN" dirty="0">
                <a:latin typeface="楷体" panose="02010609060101010101" pitchFamily="49" charset="-122"/>
                <a:ea typeface="楷体" panose="02010609060101010101" pitchFamily="49" charset="-122"/>
              </a:rPr>
              <a:t>250</a:t>
            </a:r>
            <a:r>
              <a:rPr lang="zh-CN" altLang="zh-CN" dirty="0">
                <a:latin typeface="楷体" panose="02010609060101010101" pitchFamily="49" charset="-122"/>
                <a:ea typeface="楷体" panose="02010609060101010101" pitchFamily="49" charset="-122"/>
              </a:rPr>
              <a:t>～</a:t>
            </a:r>
            <a:r>
              <a:rPr lang="en-US" altLang="zh-CN" dirty="0">
                <a:latin typeface="楷体" panose="02010609060101010101" pitchFamily="49" charset="-122"/>
                <a:ea typeface="楷体" panose="02010609060101010101" pitchFamily="49" charset="-122"/>
              </a:rPr>
              <a:t>500mg/L</a:t>
            </a:r>
            <a:r>
              <a:rPr lang="zh-CN" altLang="zh-CN" dirty="0">
                <a:latin typeface="楷体" panose="02010609060101010101" pitchFamily="49" charset="-122"/>
                <a:ea typeface="楷体" panose="02010609060101010101" pitchFamily="49" charset="-122"/>
              </a:rPr>
              <a:t>的含氯消毒剂进行擦拭，也可采用消毒湿巾进行擦拭。</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a:xfrm>
            <a:off x="8610600" y="6173787"/>
            <a:ext cx="2743200" cy="365125"/>
          </a:xfrm>
        </p:spPr>
        <p:txBody>
          <a:bodyPr/>
          <a:lstStyle/>
          <a:p>
            <a:fld id="{E1961FAD-C14D-4EF9-9D90-69C5C1F92140}" type="slidenum">
              <a:rPr lang="en-US" smtClean="0"/>
              <a:t>9</a:t>
            </a:fld>
            <a:endParaRPr lang="en-US" dirty="0"/>
          </a:p>
        </p:txBody>
      </p:sp>
    </p:spTree>
    <p:extLst>
      <p:ext uri="{BB962C8B-B14F-4D97-AF65-F5344CB8AC3E}">
        <p14:creationId xmlns:p14="http://schemas.microsoft.com/office/powerpoint/2010/main" val="41659699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1243</Words>
  <Application>Microsoft Office PowerPoint</Application>
  <PresentationFormat>宽屏</PresentationFormat>
  <Paragraphs>147</Paragraphs>
  <Slides>21</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21</vt:i4>
      </vt:variant>
    </vt:vector>
  </HeadingPairs>
  <TitlesOfParts>
    <vt:vector size="31" baseType="lpstr">
      <vt:lpstr>黑体</vt:lpstr>
      <vt:lpstr>楷体</vt:lpstr>
      <vt:lpstr>宋体</vt:lpstr>
      <vt:lpstr>微软雅黑</vt:lpstr>
      <vt:lpstr>Arial</vt:lpstr>
      <vt:lpstr>Calibri</vt:lpstr>
      <vt:lpstr>Calibri Light</vt:lpstr>
      <vt:lpstr>Times New Roman</vt:lpstr>
      <vt:lpstr>Wingdings</vt:lpstr>
      <vt:lpstr>Office Theme</vt:lpstr>
      <vt:lpstr>大专院校新冠肺炎防控 技术方案</vt:lpstr>
      <vt:lpstr>目录</vt:lpstr>
      <vt:lpstr>一、开学前</vt:lpstr>
      <vt:lpstr>PowerPoint 演示文稿</vt:lpstr>
      <vt:lpstr>PowerPoint 演示文稿</vt:lpstr>
      <vt:lpstr>PowerPoint 演示文稿</vt:lpstr>
      <vt:lpstr>二、开学后</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三、出现疑似感染症状 应急处置</vt:lpstr>
      <vt:lpstr>应急处置</vt:lpstr>
      <vt:lpstr>应急处置</vt:lpstr>
      <vt:lpstr>PowerPoint 演示文稿</vt:lpstr>
    </vt:vector>
  </TitlesOfParts>
  <Company>Sky123.Org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监狱新冠肺炎防控 技术方案</dc:title>
  <dc:creator>潘力军</dc:creator>
  <cp:lastModifiedBy>沈瑾</cp:lastModifiedBy>
  <cp:revision>57</cp:revision>
  <dcterms:created xsi:type="dcterms:W3CDTF">2020-02-24T03:13:00Z</dcterms:created>
  <dcterms:modified xsi:type="dcterms:W3CDTF">2020-02-24T12:20:11Z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2052-11.3.0.8742</vt:lpwstr>
  </property>
</Properties>
</file>