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60" r:id="rId6"/>
    <p:sldId id="297" r:id="rId7"/>
    <p:sldId id="282" r:id="rId8"/>
    <p:sldId id="270" r:id="rId9"/>
    <p:sldId id="293" r:id="rId10"/>
    <p:sldId id="269" r:id="rId11"/>
    <p:sldId id="294" r:id="rId12"/>
    <p:sldId id="284" r:id="rId13"/>
    <p:sldId id="295" r:id="rId14"/>
    <p:sldId id="261" r:id="rId15"/>
    <p:sldId id="299" r:id="rId16"/>
    <p:sldId id="301" r:id="rId17"/>
    <p:sldId id="300" r:id="rId18"/>
    <p:sldId id="276" r:id="rId19"/>
    <p:sldId id="303" r:id="rId20"/>
    <p:sldId id="277" r:id="rId21"/>
    <p:sldId id="286" r:id="rId22"/>
    <p:sldId id="280" r:id="rId23"/>
    <p:sldId id="287" r:id="rId24"/>
    <p:sldId id="292" r:id="rId25"/>
    <p:sldId id="281" r:id="rId26"/>
    <p:sldId id="262" r:id="rId27"/>
    <p:sldId id="267" r:id="rId28"/>
    <p:sldId id="289" r:id="rId29"/>
    <p:sldId id="272" r:id="rId30"/>
    <p:sldId id="263" r:id="rId31"/>
    <p:sldId id="274" r:id="rId32"/>
    <p:sldId id="273" r:id="rId33"/>
    <p:sldId id="283" r:id="rId34"/>
    <p:sldId id="26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68" d="100"/>
          <a:sy n="68" d="100"/>
        </p:scale>
        <p:origin x="-58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D9145C-331B-4BCB-ADD0-95EBB26F5857}" type="datetimeFigureOut">
              <a:rPr lang="en-US" smtClean="0"/>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86DC7-8DFF-4A47-988D-D71C57DA90EB}"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686DC7-8DFF-4A47-988D-D71C57DA90EB}"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158609C6-9345-45D7-A54E-C0546B1C4196}" type="datetime1">
              <a:rPr lang="en-US" smtClean="0"/>
            </a:fld>
            <a:endParaRPr lang="en-US" dirty="0"/>
          </a:p>
        </p:txBody>
      </p:sp>
      <p:sp>
        <p:nvSpPr>
          <p:cNvPr id="5" name="Footer Placeholder 4"/>
          <p:cNvSpPr>
            <a:spLocks noGrp="1"/>
          </p:cNvSpPr>
          <p:nvPr>
            <p:ph type="ftr" sz="quarter" idx="11"/>
          </p:nvPr>
        </p:nvSpPr>
        <p:spPr/>
        <p:txBody>
          <a:bodyPr/>
          <a:lstStyle>
            <a:lvl1pPr>
              <a:defRPr sz="1400">
                <a:solidFill>
                  <a:schemeClr val="tx1"/>
                </a:solidFill>
                <a:latin typeface="楷体" panose="02010609060101010101" pitchFamily="49" charset="-122"/>
                <a:ea typeface="楷体" panose="02010609060101010101" pitchFamily="49" charset="-122"/>
              </a:defRPr>
            </a:lvl1p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E1961FAD-C14D-4EF9-9D90-69C5C1F92140}" type="slidenum">
              <a:rPr lang="en-US" smtClean="0"/>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418495A0-3F68-4D21-A1E0-C7C583E661B7}"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5258C1F9-1432-464F-91EB-B5354E489FD0}"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E9D543CE-98D9-4F3F-ACED-F1BC00D16C77}"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EFFE68A-112D-4ECA-AE1F-FAE052DF671E}" type="datetime1">
              <a:rPr lang="en-US" smtClean="0"/>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105C0FD8-484B-46F0-929C-F527228B1A58}" type="datetime1">
              <a:rPr lang="en-US" smtClean="0"/>
            </a:fld>
            <a:endParaRPr lang="en-US"/>
          </a:p>
        </p:txBody>
      </p:sp>
      <p:sp>
        <p:nvSpPr>
          <p:cNvPr id="8" name="Footer Placeholder 7"/>
          <p:cNvSpPr>
            <a:spLocks noGrp="1"/>
          </p:cNvSpPr>
          <p:nvPr>
            <p:ph type="ftr" sz="quarter" idx="11"/>
          </p:nvPr>
        </p:nvSpPr>
        <p:spPr/>
        <p:txBody>
          <a:bodyPr/>
          <a:lstStyle/>
          <a:p>
            <a:r>
              <a:rPr lang="zh-CN" altLang="en-US" smtClean="0"/>
              <a:t>国务院联防联控机制</a:t>
            </a:r>
            <a:endParaRPr lang="en-US"/>
          </a:p>
        </p:txBody>
      </p:sp>
      <p:sp>
        <p:nvSpPr>
          <p:cNvPr id="9" name="Slide Number Placeholder 8"/>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9CD942-EEC6-40D5-8EF8-E7CED594E622}" type="datetime1">
              <a:rPr lang="en-US" smtClean="0"/>
            </a:fld>
            <a:endParaRPr lang="en-US"/>
          </a:p>
        </p:txBody>
      </p:sp>
      <p:sp>
        <p:nvSpPr>
          <p:cNvPr id="4" name="Footer Placeholder 3"/>
          <p:cNvSpPr>
            <a:spLocks noGrp="1"/>
          </p:cNvSpPr>
          <p:nvPr>
            <p:ph type="ftr" sz="quarter" idx="11"/>
          </p:nvPr>
        </p:nvSpPr>
        <p:spPr/>
        <p:txBody>
          <a:bodyPr/>
          <a:lstStyle/>
          <a:p>
            <a:r>
              <a:rPr lang="zh-CN" altLang="en-US" smtClean="0"/>
              <a:t>国务院联防联控机制</a:t>
            </a:r>
            <a:endParaRPr lang="en-US"/>
          </a:p>
        </p:txBody>
      </p:sp>
      <p:sp>
        <p:nvSpPr>
          <p:cNvPr id="5" name="Slide Number Placeholder 4"/>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252C9F-6A15-4575-8DCD-DBC74BF602D1}" type="datetime1">
              <a:rPr lang="en-US" smtClean="0"/>
            </a:fld>
            <a:endParaRPr lang="en-US"/>
          </a:p>
        </p:txBody>
      </p:sp>
      <p:sp>
        <p:nvSpPr>
          <p:cNvPr id="3" name="Footer Placeholder 2"/>
          <p:cNvSpPr>
            <a:spLocks noGrp="1"/>
          </p:cNvSpPr>
          <p:nvPr>
            <p:ph type="ftr" sz="quarter" idx="11"/>
          </p:nvPr>
        </p:nvSpPr>
        <p:spPr/>
        <p:txBody>
          <a:bodyPr/>
          <a:lstStyle/>
          <a:p>
            <a:r>
              <a:rPr lang="zh-CN" altLang="en-US" smtClean="0"/>
              <a:t>国务院联防联控机制</a:t>
            </a:r>
            <a:endParaRPr lang="en-US"/>
          </a:p>
        </p:txBody>
      </p:sp>
      <p:sp>
        <p:nvSpPr>
          <p:cNvPr id="4" name="Slide Number Placeholder 3"/>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F960072F-A630-4581-9EB1-1BFB2FC96F31}" type="datetime1">
              <a:rPr lang="en-US" smtClean="0"/>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ECD26A9F-6061-4015-9205-4D184B0BEEA9}" type="datetime1">
              <a:rPr lang="en-US" smtClean="0"/>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2">
                    <a:lumMod val="25000"/>
                  </a:schemeClr>
                </a:solidFill>
                <a:latin typeface="Times New Roman" panose="02020603050405020304" pitchFamily="18" charset="0"/>
                <a:cs typeface="Times New Roman" panose="02020603050405020304" pitchFamily="18" charset="0"/>
              </a:defRPr>
            </a:lvl1pPr>
          </a:lstStyle>
          <a:p>
            <a:fld id="{47083782-17C5-4A67-829F-C080A90F0FB4}" type="datetime1">
              <a:rPr lang="en-US" smtClean="0"/>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400">
                <a:solidFill>
                  <a:schemeClr val="tx1">
                    <a:lumMod val="85000"/>
                    <a:lumOff val="15000"/>
                  </a:schemeClr>
                </a:solidFill>
                <a:latin typeface="楷体" panose="02010609060101010101" pitchFamily="49" charset="-122"/>
                <a:ea typeface="楷体" panose="02010609060101010101" pitchFamily="49" charset="-122"/>
              </a:defRPr>
            </a:lvl1pPr>
          </a:lstStyle>
          <a:p>
            <a:r>
              <a:rPr lang="zh-CN" altLang="en-US" dirty="0" smtClean="0"/>
              <a:t>国务院联防联控机制</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lumMod val="85000"/>
                    <a:lumOff val="15000"/>
                  </a:schemeClr>
                </a:solidFill>
                <a:latin typeface="Times New Roman" panose="02020603050405020304" pitchFamily="18" charset="0"/>
                <a:cs typeface="Times New Roman" panose="02020603050405020304" pitchFamily="18" charset="0"/>
              </a:defRPr>
            </a:lvl1pPr>
          </a:lstStyle>
          <a:p>
            <a:fld id="{E1961FAD-C14D-4EF9-9D90-69C5C1F92140}" type="slidenum">
              <a:rPr lang="en-US" smtClean="0"/>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zh-CN" altLang="en-US" dirty="0">
                <a:latin typeface="黑体" panose="02010609060101010101" pitchFamily="49" charset="-122"/>
                <a:ea typeface="黑体" panose="02010609060101010101" pitchFamily="49" charset="-122"/>
              </a:rPr>
              <a:t>医疗机构新冠肺炎防</a:t>
            </a:r>
            <a:r>
              <a:rPr lang="zh-CN" altLang="en-US" dirty="0" smtClean="0">
                <a:latin typeface="黑体" panose="02010609060101010101" pitchFamily="49" charset="-122"/>
                <a:ea typeface="黑体" panose="02010609060101010101" pitchFamily="49" charset="-122"/>
              </a:rPr>
              <a:t>控</a:t>
            </a:r>
            <a:br>
              <a:rPr lang="en-US" altLang="zh-CN" dirty="0" smtClean="0">
                <a:latin typeface="黑体" panose="02010609060101010101" pitchFamily="49" charset="-122"/>
                <a:ea typeface="黑体" panose="02010609060101010101" pitchFamily="49" charset="-122"/>
              </a:rPr>
            </a:br>
            <a:r>
              <a:rPr lang="zh-CN" altLang="en-US" dirty="0" smtClean="0">
                <a:latin typeface="黑体" panose="02010609060101010101" pitchFamily="49" charset="-122"/>
                <a:ea typeface="黑体" panose="02010609060101010101" pitchFamily="49" charset="-122"/>
              </a:rPr>
              <a:t>技术</a:t>
            </a:r>
            <a:r>
              <a:rPr lang="zh-CN" altLang="en-US" dirty="0">
                <a:latin typeface="黑体" panose="02010609060101010101" pitchFamily="49" charset="-122"/>
                <a:ea typeface="黑体" panose="02010609060101010101" pitchFamily="49" charset="-122"/>
              </a:rPr>
              <a:t>方案</a:t>
            </a:r>
            <a:endParaRPr lang="en-US" dirty="0">
              <a:latin typeface="黑体" panose="02010609060101010101" pitchFamily="49" charset="-122"/>
              <a:ea typeface="黑体" panose="02010609060101010101" pitchFamily="49" charset="-122"/>
            </a:endParaRPr>
          </a:p>
        </p:txBody>
      </p:sp>
      <p:sp>
        <p:nvSpPr>
          <p:cNvPr id="3" name="Subtitle 2"/>
          <p:cNvSpPr>
            <a:spLocks noGrp="1"/>
          </p:cNvSpPr>
          <p:nvPr>
            <p:ph type="subTitle" idx="1"/>
          </p:nvPr>
        </p:nvSpPr>
        <p:spPr/>
        <p:txBody>
          <a:bodyPr/>
          <a:lstStyle/>
          <a:p>
            <a:endParaRPr lang="en-US" altLang="zh-CN" dirty="0" smtClean="0"/>
          </a:p>
          <a:p>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国务院联防联控机制</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r>
              <a:rPr lang="en-US" dirty="0" smtClean="0">
                <a:latin typeface="Times New Roman" panose="02020603050405020304" pitchFamily="18" charset="0"/>
                <a:ea typeface="楷体" panose="02010609060101010101" pitchFamily="49" charset="-122"/>
                <a:cs typeface="Times New Roman" panose="02020603050405020304" pitchFamily="18" charset="0"/>
              </a:rPr>
              <a:t>2020</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latin typeface="Times New Roman" panose="02020603050405020304" pitchFamily="18" charset="0"/>
                <a:ea typeface="楷体" panose="02010609060101010101" pitchFamily="49" charset="-122"/>
                <a:cs typeface="Times New Roman" panose="02020603050405020304" pitchFamily="18" charset="0"/>
              </a:rPr>
              <a:t>2</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24</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日</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CEBF44E0-E79A-492D-A8BD-F63CDA2ECB3B}"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43727" cy="1325563"/>
          </a:xfrm>
        </p:spPr>
        <p:txBody>
          <a:bodyPr/>
          <a:lstStyle/>
          <a:p>
            <a:r>
              <a:rPr lang="zh-CN" altLang="en-US" dirty="0" smtClean="0">
                <a:latin typeface="黑体" panose="02010609060101010101" pitchFamily="49" charset="-122"/>
                <a:ea typeface="黑体" panose="02010609060101010101" pitchFamily="49" charset="-122"/>
              </a:rPr>
              <a:t>基本要求</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5"/>
            <a:ext cx="10143931" cy="4351338"/>
          </a:xfrm>
        </p:spPr>
        <p:style>
          <a:lnRef idx="2">
            <a:schemeClr val="accent1"/>
          </a:lnRef>
          <a:fillRef idx="1">
            <a:schemeClr val="lt1"/>
          </a:fillRef>
          <a:effectRef idx="0">
            <a:schemeClr val="accent1"/>
          </a:effectRef>
          <a:fontRef idx="minor">
            <a:schemeClr val="dk1"/>
          </a:fontRef>
        </p:style>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九）加强感染暴发</a:t>
            </a:r>
            <a:r>
              <a:rPr lang="zh-CN" altLang="en-US" dirty="0" smtClean="0">
                <a:latin typeface="微软雅黑" panose="020B0503020204020204" pitchFamily="34" charset="-122"/>
                <a:ea typeface="微软雅黑" panose="020B0503020204020204" pitchFamily="34" charset="-122"/>
              </a:rPr>
              <a:t>管理</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严格落实医疗机构感染预防与控制的各项规章制度，最大限度降低感染暴发的风险。增强敏感性，一旦发生新型冠状病毒感染疑似暴发或暴发，医疗机构必须按照规定及时报告，并依据相关标准和流程，启动应急预案，配合做好调查处置工作</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20000"/>
              </a:lnSpc>
            </a:pPr>
            <a:endParaRPr lang="en-US" altLang="zh-CN" dirty="0" smtClean="0">
              <a:latin typeface="微软雅黑" panose="020B0503020204020204" pitchFamily="34" charset="-122"/>
              <a:ea typeface="微软雅黑" panose="020B0503020204020204" pitchFamily="34"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43727" cy="1325563"/>
          </a:xfrm>
        </p:spPr>
        <p:txBody>
          <a:bodyPr/>
          <a:lstStyle/>
          <a:p>
            <a:r>
              <a:rPr lang="zh-CN" altLang="en-US" dirty="0" smtClean="0">
                <a:latin typeface="黑体" panose="02010609060101010101" pitchFamily="49" charset="-122"/>
                <a:ea typeface="黑体" panose="02010609060101010101" pitchFamily="49" charset="-122"/>
              </a:rPr>
              <a:t>基本要求</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txBox="1"/>
          <p:nvPr/>
        </p:nvSpPr>
        <p:spPr>
          <a:xfrm>
            <a:off x="971937" y="1800743"/>
            <a:ext cx="10019524" cy="435133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zh-CN" altLang="en-US" dirty="0" smtClean="0">
                <a:solidFill>
                  <a:prstClr val="black"/>
                </a:solidFill>
                <a:latin typeface="微软雅黑" panose="020B0503020204020204" pitchFamily="34" charset="-122"/>
                <a:ea typeface="微软雅黑" panose="020B0503020204020204" pitchFamily="34" charset="-122"/>
              </a:rPr>
              <a:t>（十）加强医疗废物管理</a:t>
            </a:r>
            <a:endParaRPr lang="en-US" altLang="zh-CN" dirty="0" smtClean="0">
              <a:solidFill>
                <a:prstClr val="black"/>
              </a:solidFill>
              <a:latin typeface="微软雅黑" panose="020B0503020204020204" pitchFamily="34" charset="-122"/>
              <a:ea typeface="微软雅黑" panose="020B0503020204020204" pitchFamily="34" charset="-122"/>
            </a:endParaRPr>
          </a:p>
          <a:p>
            <a:pPr>
              <a:lnSpc>
                <a:spcPct val="150000"/>
              </a:lnSpc>
            </a:pPr>
            <a:r>
              <a:rPr lang="zh-CN" altLang="en-US" dirty="0">
                <a:solidFill>
                  <a:prstClr val="black"/>
                </a:solidFill>
                <a:latin typeface="楷体" panose="02010609060101010101" pitchFamily="49" charset="-122"/>
                <a:ea typeface="楷体" panose="02010609060101010101" pitchFamily="49" charset="-122"/>
              </a:rPr>
              <a:t>将新型冠状病毒感染确诊或疑似患者产生的医疗废物，纳入感染性医疗废物管理，严格按照</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医疗废物管理条例</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和</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医疗卫生机构医疗废物管理办法</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有关规定，进行规范处置。</a:t>
            </a:r>
            <a:endParaRPr lang="en-US" altLang="zh-CN" dirty="0" smtClean="0">
              <a:solidFill>
                <a:prstClr val="black"/>
              </a:solidFill>
              <a:latin typeface="楷体" panose="02010609060101010101" pitchFamily="49" charset="-122"/>
              <a:ea typeface="楷体" panose="02010609060101010101" pitchFamily="49" charset="-122"/>
            </a:endParaRPr>
          </a:p>
          <a:p>
            <a:pPr>
              <a:lnSpc>
                <a:spcPct val="150000"/>
              </a:lnSpc>
            </a:pPr>
            <a:endParaRPr lang="en-US" altLang="zh-CN"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二、重点</a:t>
            </a:r>
            <a:r>
              <a:rPr lang="zh-CN" altLang="en-US" dirty="0">
                <a:latin typeface="黑体" panose="02010609060101010101" pitchFamily="49" charset="-122"/>
                <a:ea typeface="黑体" panose="02010609060101010101" pitchFamily="49" charset="-122"/>
              </a:rPr>
              <a:t>部门</a:t>
            </a:r>
            <a:r>
              <a:rPr lang="zh-CN" altLang="en-US" dirty="0" smtClean="0">
                <a:latin typeface="黑体" panose="02010609060101010101" pitchFamily="49" charset="-122"/>
                <a:ea typeface="黑体" panose="02010609060101010101" pitchFamily="49" charset="-122"/>
              </a:rPr>
              <a:t>管理</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4575236C-5864-4FD0-A02B-6E1D8B7F476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重点</a:t>
            </a:r>
            <a:r>
              <a:rPr lang="zh-CN" altLang="en-US" dirty="0">
                <a:latin typeface="黑体" panose="02010609060101010101" pitchFamily="49" charset="-122"/>
                <a:ea typeface="黑体" panose="02010609060101010101" pitchFamily="49" charset="-122"/>
              </a:rPr>
              <a:t>部门管理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8" name="Content Placeholder 2"/>
          <p:cNvSpPr txBox="1"/>
          <p:nvPr/>
        </p:nvSpPr>
        <p:spPr>
          <a:xfrm>
            <a:off x="6178419" y="2422688"/>
            <a:ext cx="482237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dirty="0">
                <a:solidFill>
                  <a:prstClr val="black"/>
                </a:solidFill>
                <a:latin typeface="楷体" panose="02010609060101010101" pitchFamily="49" charset="-122"/>
                <a:ea typeface="楷体" panose="02010609060101010101" pitchFamily="49" charset="-122"/>
              </a:rPr>
              <a:t>2.</a:t>
            </a:r>
            <a:r>
              <a:rPr lang="zh-CN" altLang="en-US" dirty="0">
                <a:solidFill>
                  <a:prstClr val="black"/>
                </a:solidFill>
                <a:latin typeface="楷体" panose="02010609060101010101" pitchFamily="49" charset="-122"/>
                <a:ea typeface="楷体" panose="02010609060101010101" pitchFamily="49" charset="-122"/>
              </a:rPr>
              <a:t>留观室或抢救室加强通风；如使用机械通风，应当控制气流方向，由清洁侧流向污染侧。</a:t>
            </a:r>
            <a:endParaRPr lang="zh-CN" altLang="en-US" dirty="0">
              <a:solidFill>
                <a:prstClr val="black"/>
              </a:solidFill>
              <a:latin typeface="楷体" panose="02010609060101010101" pitchFamily="49" charset="-122"/>
              <a:ea typeface="楷体" panose="02010609060101010101" pitchFamily="49" charset="-122"/>
            </a:endParaRPr>
          </a:p>
          <a:p>
            <a:pPr>
              <a:lnSpc>
                <a:spcPct val="120000"/>
              </a:lnSpc>
            </a:pPr>
            <a:r>
              <a:rPr lang="en-US" altLang="zh-CN" dirty="0">
                <a:solidFill>
                  <a:prstClr val="black"/>
                </a:solidFill>
                <a:latin typeface="楷体" panose="02010609060101010101" pitchFamily="49" charset="-122"/>
                <a:ea typeface="楷体" panose="02010609060101010101" pitchFamily="49" charset="-122"/>
              </a:rPr>
              <a:t>3.</a:t>
            </a:r>
            <a:r>
              <a:rPr lang="zh-CN" altLang="en-US" dirty="0">
                <a:solidFill>
                  <a:prstClr val="black"/>
                </a:solidFill>
                <a:latin typeface="楷体" panose="02010609060101010101" pitchFamily="49" charset="-122"/>
                <a:ea typeface="楷体" panose="02010609060101010101" pitchFamily="49" charset="-122"/>
              </a:rPr>
              <a:t>配备充足的医务人员防护用品，发热门诊出入口应当手卫生设施。</a:t>
            </a:r>
            <a:endParaRPr lang="zh-CN" altLang="en-US" dirty="0">
              <a:solidFill>
                <a:prstClr val="black"/>
              </a:solidFill>
              <a:latin typeface="楷体" panose="02010609060101010101" pitchFamily="49" charset="-122"/>
              <a:ea typeface="楷体" panose="02010609060101010101" pitchFamily="49" charset="-122"/>
            </a:endParaRPr>
          </a:p>
        </p:txBody>
      </p:sp>
      <p:sp>
        <p:nvSpPr>
          <p:cNvPr id="9" name="Content Placeholder 2"/>
          <p:cNvSpPr txBox="1"/>
          <p:nvPr/>
        </p:nvSpPr>
        <p:spPr>
          <a:xfrm>
            <a:off x="881742" y="1959267"/>
            <a:ext cx="482237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dirty="0">
                <a:latin typeface="微软雅黑" panose="020B0503020204020204" pitchFamily="34" charset="-122"/>
                <a:ea typeface="微软雅黑" panose="020B0503020204020204" pitchFamily="34" charset="-122"/>
              </a:rPr>
              <a:t>（一）发热门诊</a:t>
            </a:r>
            <a:endParaRPr lang="zh-CN" altLang="en-US" dirty="0">
              <a:latin typeface="微软雅黑" panose="020B0503020204020204" pitchFamily="34" charset="-122"/>
              <a:ea typeface="微软雅黑" panose="020B0503020204020204" pitchFamily="34" charset="-122"/>
            </a:endParaRPr>
          </a:p>
          <a:p>
            <a:pPr>
              <a:lnSpc>
                <a:spcPct val="120000"/>
              </a:lnSpc>
            </a:pPr>
            <a:r>
              <a:rPr lang="en-US" altLang="zh-CN" dirty="0">
                <a:solidFill>
                  <a:prstClr val="black"/>
                </a:solidFill>
                <a:latin typeface="楷体" panose="02010609060101010101" pitchFamily="49" charset="-122"/>
                <a:ea typeface="楷体" panose="02010609060101010101" pitchFamily="49" charset="-122"/>
              </a:rPr>
              <a:t>1.</a:t>
            </a:r>
            <a:r>
              <a:rPr lang="zh-CN" altLang="en-US" dirty="0">
                <a:solidFill>
                  <a:prstClr val="black"/>
                </a:solidFill>
                <a:latin typeface="楷体" panose="02010609060101010101" pitchFamily="49" charset="-122"/>
                <a:ea typeface="楷体" panose="02010609060101010101" pitchFamily="49" charset="-122"/>
              </a:rPr>
              <a:t>发热门诊建筑布局和工作流程应当符合</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医院隔离技术规范</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等有关要求。</a:t>
            </a:r>
            <a:endParaRPr lang="zh-CN" altLang="en-US"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重点</a:t>
            </a:r>
            <a:r>
              <a:rPr lang="zh-CN" altLang="en-US" dirty="0">
                <a:latin typeface="黑体" panose="02010609060101010101" pitchFamily="49" charset="-122"/>
                <a:ea typeface="黑体" panose="02010609060101010101" pitchFamily="49" charset="-122"/>
              </a:rPr>
              <a:t>部门管理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a:spLocks noGrp="1"/>
          </p:cNvSpPr>
          <p:nvPr>
            <p:ph idx="1"/>
          </p:nvPr>
        </p:nvSpPr>
        <p:spPr>
          <a:xfrm>
            <a:off x="838199" y="1694997"/>
            <a:ext cx="9574764" cy="4351338"/>
          </a:xfrm>
        </p:spPr>
        <p:style>
          <a:lnRef idx="2">
            <a:schemeClr val="accent1"/>
          </a:lnRef>
          <a:fillRef idx="1">
            <a:schemeClr val="lt1"/>
          </a:fillRef>
          <a:effectRef idx="0">
            <a:schemeClr val="accent1"/>
          </a:effectRef>
          <a:fontRef idx="minor">
            <a:schemeClr val="dk1"/>
          </a:fontRef>
        </p:style>
        <p:txBody>
          <a:bodyPr>
            <a:noAutofit/>
          </a:bodyPr>
          <a:lstStyle/>
          <a:p>
            <a:pPr marL="0" indent="0">
              <a:lnSpc>
                <a:spcPct val="120000"/>
              </a:lnSpc>
              <a:buNone/>
            </a:pPr>
            <a:r>
              <a:rPr lang="zh-CN" altLang="en-US" dirty="0">
                <a:latin typeface="微软雅黑" panose="020B0503020204020204" pitchFamily="34" charset="-122"/>
                <a:ea typeface="微软雅黑" panose="020B0503020204020204" pitchFamily="34" charset="-122"/>
              </a:rPr>
              <a:t>（一）发热门诊</a:t>
            </a:r>
            <a:endParaRPr lang="zh-CN" altLang="en-US" dirty="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4.</a:t>
            </a:r>
            <a:r>
              <a:rPr lang="zh-CN" altLang="en-US" dirty="0">
                <a:latin typeface="楷体" panose="02010609060101010101" pitchFamily="49" charset="-122"/>
                <a:ea typeface="楷体" panose="02010609060101010101" pitchFamily="49" charset="-122"/>
              </a:rPr>
              <a:t>医务人员开展诊疗工作应当执行标准预防。要正确佩戴医用外科口罩或医用防护口罩，戴口罩前和摘口罩后应当进行洗手或手卫生消毒。进出发热门诊和留观病房，严格按照</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医务人员穿脱防护用品的流程</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要求，正确穿脱防护用品</a:t>
            </a:r>
            <a:r>
              <a:rPr lang="zh-CN" altLang="en-US" dirty="0" smtClean="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重点</a:t>
            </a:r>
            <a:r>
              <a:rPr lang="zh-CN" altLang="en-US" dirty="0">
                <a:latin typeface="黑体" panose="02010609060101010101" pitchFamily="49" charset="-122"/>
                <a:ea typeface="黑体" panose="02010609060101010101" pitchFamily="49" charset="-122"/>
              </a:rPr>
              <a:t>部门管理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a:spLocks noGrp="1"/>
          </p:cNvSpPr>
          <p:nvPr>
            <p:ph idx="1"/>
          </p:nvPr>
        </p:nvSpPr>
        <p:spPr>
          <a:xfrm>
            <a:off x="838199" y="1694997"/>
            <a:ext cx="4872135" cy="4351338"/>
          </a:xfrm>
        </p:spPr>
        <p:txBody>
          <a:bodyPr>
            <a:noAutofit/>
          </a:bodyPr>
          <a:lstStyle/>
          <a:p>
            <a:pPr marL="0" indent="0">
              <a:lnSpc>
                <a:spcPct val="120000"/>
              </a:lnSpc>
              <a:buNone/>
            </a:pPr>
            <a:r>
              <a:rPr lang="zh-CN" altLang="en-US" dirty="0">
                <a:latin typeface="微软雅黑" panose="020B0503020204020204" pitchFamily="34" charset="-122"/>
                <a:ea typeface="微软雅黑" panose="020B0503020204020204" pitchFamily="34" charset="-122"/>
              </a:rPr>
              <a:t>（一）发热门诊</a:t>
            </a:r>
            <a:endParaRPr lang="zh-CN" altLang="en-US" dirty="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5.</a:t>
            </a:r>
            <a:r>
              <a:rPr lang="zh-CN" altLang="en-US" dirty="0">
                <a:latin typeface="楷体" panose="02010609060101010101" pitchFamily="49" charset="-122"/>
                <a:ea typeface="楷体" panose="02010609060101010101" pitchFamily="49" charset="-122"/>
              </a:rPr>
              <a:t>医务人员应当掌握新型冠状病毒感染的流行病学特点与临床特征，按照诊疗规范进行患者筛查，对疑似或确诊患者立即采取隔离措施并及时报告。</a:t>
            </a:r>
            <a:endParaRPr lang="zh-CN" altLang="en-US" dirty="0">
              <a:latin typeface="楷体" panose="02010609060101010101" pitchFamily="49" charset="-122"/>
              <a:ea typeface="楷体" panose="02010609060101010101" pitchFamily="49" charset="-122"/>
            </a:endParaRPr>
          </a:p>
        </p:txBody>
      </p:sp>
      <p:sp>
        <p:nvSpPr>
          <p:cNvPr id="8" name="Content Placeholder 2"/>
          <p:cNvSpPr txBox="1"/>
          <p:nvPr/>
        </p:nvSpPr>
        <p:spPr>
          <a:xfrm>
            <a:off x="6178419" y="2264067"/>
            <a:ext cx="482237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dirty="0" smtClean="0">
                <a:solidFill>
                  <a:prstClr val="black"/>
                </a:solidFill>
                <a:latin typeface="楷体" panose="02010609060101010101" pitchFamily="49" charset="-122"/>
                <a:ea typeface="楷体" panose="02010609060101010101" pitchFamily="49" charset="-122"/>
              </a:rPr>
              <a:t>6</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患者转出后按</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医疗机构消毒技术规范</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进行终末处理。</a:t>
            </a:r>
            <a:endParaRPr lang="zh-CN" altLang="en-US" dirty="0">
              <a:solidFill>
                <a:prstClr val="black"/>
              </a:solidFill>
              <a:latin typeface="楷体" panose="02010609060101010101" pitchFamily="49" charset="-122"/>
              <a:ea typeface="楷体" panose="02010609060101010101" pitchFamily="49" charset="-122"/>
            </a:endParaRPr>
          </a:p>
          <a:p>
            <a:pPr>
              <a:lnSpc>
                <a:spcPct val="120000"/>
              </a:lnSpc>
            </a:pPr>
            <a:r>
              <a:rPr lang="en-US" altLang="zh-CN" dirty="0">
                <a:solidFill>
                  <a:prstClr val="black"/>
                </a:solidFill>
                <a:latin typeface="楷体" panose="02010609060101010101" pitchFamily="49" charset="-122"/>
                <a:ea typeface="楷体" panose="02010609060101010101" pitchFamily="49" charset="-122"/>
              </a:rPr>
              <a:t>7.</a:t>
            </a:r>
            <a:r>
              <a:rPr lang="zh-CN" altLang="en-US" dirty="0">
                <a:solidFill>
                  <a:prstClr val="black"/>
                </a:solidFill>
                <a:latin typeface="楷体" panose="02010609060101010101" pitchFamily="49" charset="-122"/>
                <a:ea typeface="楷体" panose="02010609060101010101" pitchFamily="49" charset="-122"/>
              </a:rPr>
              <a:t>医疗机构为患者及陪同人员提供口罩并指导其正确佩戴。</a:t>
            </a:r>
            <a:endParaRPr lang="zh-CN" altLang="en-US"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重点</a:t>
            </a:r>
            <a:r>
              <a:rPr lang="zh-CN" altLang="en-US" dirty="0">
                <a:latin typeface="黑体" panose="02010609060101010101" pitchFamily="49" charset="-122"/>
                <a:ea typeface="黑体" panose="02010609060101010101" pitchFamily="49" charset="-122"/>
              </a:rPr>
              <a:t>部门管理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a:spLocks noGrp="1"/>
          </p:cNvSpPr>
          <p:nvPr>
            <p:ph idx="1"/>
          </p:nvPr>
        </p:nvSpPr>
        <p:spPr>
          <a:xfrm>
            <a:off x="838199" y="1694997"/>
            <a:ext cx="4872135" cy="4351338"/>
          </a:xfrm>
        </p:spPr>
        <p:txBody>
          <a:bodyPr>
            <a:no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（二</a:t>
            </a:r>
            <a:r>
              <a:rPr lang="zh-CN" altLang="en-US" dirty="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急诊</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1</a:t>
            </a:r>
            <a:r>
              <a:rPr lang="en-US" altLang="zh-CN" dirty="0" smtClean="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落实预检分诊制度，引导发热患者至发热门诊就诊，制定并完善重症患者的转出、救治应急预案并严格执行。</a:t>
            </a:r>
            <a:endParaRPr lang="zh-CN" altLang="en-US" dirty="0">
              <a:latin typeface="楷体" panose="02010609060101010101" pitchFamily="49" charset="-122"/>
              <a:ea typeface="楷体" panose="02010609060101010101" pitchFamily="49" charset="-122"/>
            </a:endParaRPr>
          </a:p>
          <a:p>
            <a:pPr>
              <a:lnSpc>
                <a:spcPct val="120000"/>
              </a:lnSpc>
            </a:pPr>
            <a:r>
              <a:rPr lang="en-US" altLang="zh-CN" dirty="0" smtClean="0">
                <a:latin typeface="楷体" panose="02010609060101010101" pitchFamily="49" charset="-122"/>
                <a:ea typeface="楷体" panose="02010609060101010101" pitchFamily="49" charset="-122"/>
              </a:rPr>
              <a:t>2.</a:t>
            </a:r>
            <a:r>
              <a:rPr lang="zh-CN" altLang="en-US" dirty="0">
                <a:latin typeface="楷体" panose="02010609060101010101" pitchFamily="49" charset="-122"/>
                <a:ea typeface="楷体" panose="02010609060101010101" pitchFamily="49" charset="-122"/>
              </a:rPr>
              <a:t>合理设置隔离区域，满足疑似或确诊患者就地隔离和救治的需要。</a:t>
            </a:r>
            <a:endParaRPr lang="zh-CN" altLang="en-US" dirty="0">
              <a:latin typeface="楷体" panose="02010609060101010101" pitchFamily="49" charset="-122"/>
              <a:ea typeface="楷体" panose="02010609060101010101" pitchFamily="49" charset="-122"/>
            </a:endParaRPr>
          </a:p>
        </p:txBody>
      </p:sp>
      <p:sp>
        <p:nvSpPr>
          <p:cNvPr id="8" name="Content Placeholder 2"/>
          <p:cNvSpPr txBox="1"/>
          <p:nvPr/>
        </p:nvSpPr>
        <p:spPr>
          <a:xfrm>
            <a:off x="6178419" y="2264067"/>
            <a:ext cx="482237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dirty="0" smtClean="0">
                <a:latin typeface="楷体" panose="02010609060101010101" pitchFamily="49" charset="-122"/>
                <a:ea typeface="楷体" panose="02010609060101010101" pitchFamily="49" charset="-122"/>
              </a:rPr>
              <a:t>3.</a:t>
            </a:r>
            <a:r>
              <a:rPr lang="zh-CN" altLang="en-US" dirty="0">
                <a:latin typeface="楷体" panose="02010609060101010101" pitchFamily="49" charset="-122"/>
                <a:ea typeface="楷体" panose="02010609060101010101" pitchFamily="49" charset="-122"/>
              </a:rPr>
              <a:t>医务人员严格执行预防措施，做好个人防护和诊疗环境的管理。实施急诊气管插管等感染性职业暴露风险较高的诊疗措施时，应当按照接治确诊患者的要求采取预防措施。</a:t>
            </a:r>
            <a:endParaRPr lang="zh-CN" altLang="en-US" dirty="0" smtClean="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重点</a:t>
            </a:r>
            <a:r>
              <a:rPr lang="zh-CN" altLang="en-US" dirty="0">
                <a:latin typeface="黑体" panose="02010609060101010101" pitchFamily="49" charset="-122"/>
                <a:ea typeface="黑体" panose="02010609060101010101" pitchFamily="49" charset="-122"/>
              </a:rPr>
              <a:t>部门管理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a:spLocks noGrp="1"/>
          </p:cNvSpPr>
          <p:nvPr>
            <p:ph idx="1"/>
          </p:nvPr>
        </p:nvSpPr>
        <p:spPr>
          <a:xfrm>
            <a:off x="838199" y="1825625"/>
            <a:ext cx="5021425" cy="4351338"/>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（二</a:t>
            </a:r>
            <a:r>
              <a:rPr lang="zh-CN" altLang="en-US" dirty="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急诊</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en-US" altLang="zh-CN" dirty="0">
                <a:latin typeface="楷体" panose="02010609060101010101" pitchFamily="49" charset="-122"/>
                <a:ea typeface="楷体" panose="02010609060101010101" pitchFamily="49" charset="-122"/>
              </a:rPr>
              <a:t>4.</a:t>
            </a:r>
            <a:r>
              <a:rPr lang="zh-CN" altLang="en-US" dirty="0">
                <a:latin typeface="楷体" panose="02010609060101010101" pitchFamily="49" charset="-122"/>
                <a:ea typeface="楷体" panose="02010609060101010101" pitchFamily="49" charset="-122"/>
              </a:rPr>
              <a:t>诊疗区域保持良好的通风并定时清洁</a:t>
            </a:r>
            <a:r>
              <a:rPr lang="zh-CN" altLang="en-US" dirty="0" smtClean="0">
                <a:latin typeface="楷体" panose="02010609060101010101" pitchFamily="49" charset="-122"/>
                <a:ea typeface="楷体" panose="02010609060101010101" pitchFamily="49" charset="-122"/>
              </a:rPr>
              <a:t>消毒。</a:t>
            </a:r>
            <a:endParaRPr lang="zh-CN" altLang="en-US" dirty="0" smtClean="0">
              <a:latin typeface="楷体" panose="02010609060101010101" pitchFamily="49" charset="-122"/>
              <a:ea typeface="楷体" panose="02010609060101010101" pitchFamily="49" charset="-122"/>
            </a:endParaRPr>
          </a:p>
          <a:p>
            <a:pPr>
              <a:lnSpc>
                <a:spcPct val="120000"/>
              </a:lnSpc>
            </a:pPr>
            <a:r>
              <a:rPr lang="en-US" altLang="zh-CN" dirty="0" smtClean="0">
                <a:latin typeface="楷体" panose="02010609060101010101" pitchFamily="49" charset="-122"/>
                <a:ea typeface="楷体" panose="02010609060101010101" pitchFamily="49" charset="-122"/>
              </a:rPr>
              <a:t>5.</a:t>
            </a:r>
            <a:r>
              <a:rPr lang="zh-CN" altLang="en-US" dirty="0" smtClean="0">
                <a:latin typeface="楷体" panose="02010609060101010101" pitchFamily="49" charset="-122"/>
                <a:ea typeface="楷体" panose="02010609060101010101" pitchFamily="49" charset="-122"/>
              </a:rPr>
              <a:t>设置等候区等措施，避免人群聚集。</a:t>
            </a:r>
            <a:endParaRPr lang="zh-CN" altLang="en-US" dirty="0">
              <a:latin typeface="楷体" panose="02010609060101010101" pitchFamily="49" charset="-122"/>
              <a:ea typeface="楷体" panose="02010609060101010101" pitchFamily="49" charset="-122"/>
            </a:endParaRPr>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72742" y="1922106"/>
            <a:ext cx="4677061" cy="4470044"/>
          </a:xfrm>
          <a:prstGeom prst="rect">
            <a:avLst/>
          </a:prstGeom>
          <a:noFill/>
          <a:ln>
            <a:noFill/>
          </a:ln>
          <a:effectLst>
            <a:glow rad="127000">
              <a:schemeClr val="bg1"/>
            </a:glow>
            <a:outerShdw dist="35921" dir="2700000" algn="ctr" rotWithShape="0">
              <a:schemeClr val="bg2"/>
            </a:outerShdw>
            <a:softEdge rad="8382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重点</a:t>
            </a:r>
            <a:r>
              <a:rPr lang="zh-CN" altLang="en-US" dirty="0">
                <a:latin typeface="黑体" panose="02010609060101010101" pitchFamily="49" charset="-122"/>
                <a:ea typeface="黑体" panose="02010609060101010101" pitchFamily="49" charset="-122"/>
              </a:rPr>
              <a:t>部门管理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a:spLocks noGrp="1"/>
          </p:cNvSpPr>
          <p:nvPr>
            <p:ph idx="1"/>
          </p:nvPr>
        </p:nvSpPr>
        <p:spPr>
          <a:xfrm>
            <a:off x="838200" y="1825625"/>
            <a:ext cx="5198706" cy="4351338"/>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三）普通病区（房</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a:p>
            <a:pPr>
              <a:lnSpc>
                <a:spcPct val="120000"/>
              </a:lnSpc>
            </a:pPr>
            <a:r>
              <a:rPr lang="en-US" altLang="zh-CN" dirty="0" smtClean="0">
                <a:latin typeface="楷体" panose="02010609060101010101" pitchFamily="49" charset="-122"/>
                <a:ea typeface="楷体" panose="02010609060101010101" pitchFamily="49" charset="-122"/>
              </a:rPr>
              <a:t>1.</a:t>
            </a:r>
            <a:r>
              <a:rPr lang="zh-CN" altLang="en-US" dirty="0">
                <a:latin typeface="楷体" panose="02010609060101010101" pitchFamily="49" charset="-122"/>
                <a:ea typeface="楷体" panose="02010609060101010101" pitchFamily="49" charset="-122"/>
              </a:rPr>
              <a:t>应当设置应急隔离病室，用于疑似或确诊患者的隔离与救治，建立相关工作制度及流程，备有充足的应对急性呼吸道传染病的消毒和防护用品。</a:t>
            </a:r>
            <a:endParaRPr lang="zh-CN" altLang="en-US" dirty="0">
              <a:latin typeface="楷体" panose="02010609060101010101" pitchFamily="49" charset="-122"/>
              <a:ea typeface="楷体" panose="02010609060101010101" pitchFamily="49" charset="-122"/>
            </a:endParaRPr>
          </a:p>
        </p:txBody>
      </p:sp>
      <p:sp>
        <p:nvSpPr>
          <p:cNvPr id="8" name="Content Placeholder 2"/>
          <p:cNvSpPr txBox="1"/>
          <p:nvPr/>
        </p:nvSpPr>
        <p:spPr>
          <a:xfrm>
            <a:off x="6309049" y="2463216"/>
            <a:ext cx="5198706" cy="39469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dirty="0" smtClean="0">
                <a:latin typeface="楷体" panose="02010609060101010101" pitchFamily="49" charset="-122"/>
                <a:ea typeface="楷体" panose="02010609060101010101" pitchFamily="49" charset="-122"/>
              </a:rPr>
              <a:t>2.</a:t>
            </a:r>
            <a:r>
              <a:rPr lang="zh-CN" altLang="en-US" dirty="0" smtClean="0">
                <a:latin typeface="楷体" panose="02010609060101010101" pitchFamily="49" charset="-122"/>
                <a:ea typeface="楷体" panose="02010609060101010101" pitchFamily="49" charset="-122"/>
              </a:rPr>
              <a:t>病区（房）内发现疑似或确诊患者，启动相关应急预案和工作流程，及时进行隔离、救治和转诊。</a:t>
            </a:r>
            <a:endParaRPr lang="zh-CN" altLang="en-US" dirty="0" smtClean="0">
              <a:latin typeface="楷体" panose="02010609060101010101" pitchFamily="49" charset="-122"/>
              <a:ea typeface="楷体" panose="02010609060101010101" pitchFamily="49" charset="-122"/>
            </a:endParaRPr>
          </a:p>
          <a:p>
            <a:pPr>
              <a:lnSpc>
                <a:spcPct val="120000"/>
              </a:lnSpc>
            </a:pPr>
            <a:endParaRPr lang="en-US" sz="2900" dirty="0">
              <a:latin typeface="楷体" panose="02010609060101010101" pitchFamily="49" charset="-122"/>
              <a:ea typeface="楷体" panose="02010609060101010101" pitchFamily="49"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重点</a:t>
            </a:r>
            <a:r>
              <a:rPr lang="zh-CN" altLang="en-US" dirty="0">
                <a:latin typeface="黑体" panose="02010609060101010101" pitchFamily="49" charset="-122"/>
                <a:ea typeface="黑体" panose="02010609060101010101" pitchFamily="49" charset="-122"/>
              </a:rPr>
              <a:t>部门管理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a:spLocks noGrp="1"/>
          </p:cNvSpPr>
          <p:nvPr>
            <p:ph idx="1"/>
          </p:nvPr>
        </p:nvSpPr>
        <p:spPr>
          <a:xfrm>
            <a:off x="838200" y="1825625"/>
            <a:ext cx="5012094" cy="4351338"/>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三）普通病区（房</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a:p>
            <a:pPr>
              <a:lnSpc>
                <a:spcPct val="120000"/>
              </a:lnSpc>
            </a:pPr>
            <a:r>
              <a:rPr lang="en-US" altLang="zh-CN" dirty="0" smtClean="0">
                <a:latin typeface="楷体" panose="02010609060101010101" pitchFamily="49" charset="-122"/>
                <a:ea typeface="楷体" panose="02010609060101010101" pitchFamily="49" charset="-122"/>
              </a:rPr>
              <a:t>3</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疑似或确诊患者宜专人诊疗与护理，限制无关医务人员的</a:t>
            </a:r>
            <a:r>
              <a:rPr lang="zh-CN" altLang="en-US" dirty="0" smtClean="0">
                <a:latin typeface="楷体" panose="02010609060101010101" pitchFamily="49" charset="-122"/>
                <a:ea typeface="楷体" panose="02010609060101010101" pitchFamily="49" charset="-122"/>
              </a:rPr>
              <a:t>出入；</a:t>
            </a:r>
            <a:r>
              <a:rPr lang="zh-CN" altLang="en-US" dirty="0">
                <a:latin typeface="楷体" panose="02010609060101010101" pitchFamily="49" charset="-122"/>
                <a:ea typeface="楷体" panose="02010609060101010101" pitchFamily="49" charset="-122"/>
              </a:rPr>
              <a:t>有条件的可以安置在负压病房</a:t>
            </a:r>
            <a:r>
              <a:rPr lang="zh-CN" altLang="en-US" dirty="0" smtClean="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8" name="Content Placeholder 2"/>
          <p:cNvSpPr txBox="1"/>
          <p:nvPr/>
        </p:nvSpPr>
        <p:spPr>
          <a:xfrm>
            <a:off x="6551645" y="1856727"/>
            <a:ext cx="501209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dirty="0" smtClean="0">
                <a:latin typeface="楷体" panose="02010609060101010101" pitchFamily="49" charset="-122"/>
                <a:ea typeface="楷体" panose="02010609060101010101" pitchFamily="49" charset="-122"/>
              </a:rPr>
              <a:t>4.</a:t>
            </a:r>
            <a:r>
              <a:rPr lang="zh-CN" altLang="en-US" dirty="0" smtClean="0">
                <a:latin typeface="楷体" panose="02010609060101010101" pitchFamily="49" charset="-122"/>
                <a:ea typeface="楷体" panose="02010609060101010101" pitchFamily="49" charset="-122"/>
              </a:rPr>
              <a:t>不具备救治条件的非定点医院，应当及时将病人转到具备能力的定点医院。对等候转诊的患者采取隔离和救治措施。</a:t>
            </a:r>
            <a:endParaRPr lang="zh-CN" altLang="en-US" dirty="0" smtClean="0">
              <a:latin typeface="楷体" panose="02010609060101010101" pitchFamily="49" charset="-122"/>
              <a:ea typeface="楷体" panose="02010609060101010101" pitchFamily="49" charset="-122"/>
            </a:endParaRPr>
          </a:p>
          <a:p>
            <a:pPr>
              <a:lnSpc>
                <a:spcPct val="120000"/>
              </a:lnSpc>
            </a:pPr>
            <a:r>
              <a:rPr lang="en-US" altLang="zh-CN" dirty="0" smtClean="0">
                <a:latin typeface="楷体" panose="02010609060101010101" pitchFamily="49" charset="-122"/>
                <a:ea typeface="楷体" panose="02010609060101010101" pitchFamily="49" charset="-122"/>
              </a:rPr>
              <a:t>5.</a:t>
            </a:r>
            <a:r>
              <a:rPr lang="zh-CN" altLang="en-US" dirty="0" smtClean="0">
                <a:latin typeface="楷体" panose="02010609060101010101" pitchFamily="49" charset="-122"/>
                <a:ea typeface="楷体" panose="02010609060101010101" pitchFamily="49" charset="-122"/>
              </a:rPr>
              <a:t>患者转出后对其接触环境进行终末处理。</a:t>
            </a:r>
            <a:endParaRPr lang="zh-CN" altLang="en-US" dirty="0" smtClean="0">
              <a:latin typeface="楷体" panose="02010609060101010101" pitchFamily="49" charset="-122"/>
              <a:ea typeface="楷体" panose="02010609060101010101" pitchFamily="49" charset="-122"/>
            </a:endParaRPr>
          </a:p>
          <a:p>
            <a:pPr>
              <a:lnSpc>
                <a:spcPct val="120000"/>
              </a:lnSpc>
            </a:pPr>
            <a:endParaRPr lang="en-US" sz="2900" dirty="0">
              <a:latin typeface="楷体" panose="02010609060101010101" pitchFamily="49" charset="-122"/>
              <a:ea typeface="楷体" panose="0201060906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dirty="0" smtClean="0">
                <a:latin typeface="黑体" panose="02010609060101010101" pitchFamily="49" charset="-122"/>
                <a:ea typeface="黑体" panose="02010609060101010101" pitchFamily="49" charset="-122"/>
              </a:rPr>
              <a:t>目录</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smtClean="0">
                <a:latin typeface="楷体" panose="02010609060101010101" pitchFamily="49" charset="-122"/>
                <a:ea typeface="楷体" panose="02010609060101010101" pitchFamily="49" charset="-122"/>
              </a:rPr>
              <a:t>一</a:t>
            </a:r>
            <a:r>
              <a:rPr lang="zh-CN" altLang="en-US" dirty="0">
                <a:latin typeface="楷体" panose="02010609060101010101" pitchFamily="49" charset="-122"/>
                <a:ea typeface="楷体" panose="02010609060101010101" pitchFamily="49" charset="-122"/>
              </a:rPr>
              <a:t>、基本</a:t>
            </a:r>
            <a:r>
              <a:rPr lang="zh-CN" altLang="en-US" dirty="0" smtClean="0">
                <a:latin typeface="楷体" panose="02010609060101010101" pitchFamily="49" charset="-122"/>
                <a:ea typeface="楷体" panose="02010609060101010101" pitchFamily="49" charset="-122"/>
              </a:rPr>
              <a:t>要求</a:t>
            </a:r>
            <a:endParaRPr lang="en-US" altLang="zh-CN" dirty="0" smtClean="0">
              <a:latin typeface="楷体" panose="02010609060101010101" pitchFamily="49" charset="-122"/>
              <a:ea typeface="楷体" panose="02010609060101010101" pitchFamily="49" charset="-122"/>
            </a:endParaRPr>
          </a:p>
          <a:p>
            <a:pPr>
              <a:lnSpc>
                <a:spcPct val="150000"/>
              </a:lnSpc>
            </a:pPr>
            <a:r>
              <a:rPr lang="zh-CN" altLang="en-US" dirty="0" smtClean="0">
                <a:latin typeface="楷体" panose="02010609060101010101" pitchFamily="49" charset="-122"/>
                <a:ea typeface="楷体" panose="02010609060101010101" pitchFamily="49" charset="-122"/>
              </a:rPr>
              <a:t>二</a:t>
            </a:r>
            <a:r>
              <a:rPr lang="zh-CN" altLang="en-US" dirty="0">
                <a:latin typeface="楷体" panose="02010609060101010101" pitchFamily="49" charset="-122"/>
                <a:ea typeface="楷体" panose="02010609060101010101" pitchFamily="49" charset="-122"/>
              </a:rPr>
              <a:t>、重点部门</a:t>
            </a:r>
            <a:r>
              <a:rPr lang="zh-CN" altLang="en-US" dirty="0" smtClean="0">
                <a:latin typeface="楷体" panose="02010609060101010101" pitchFamily="49" charset="-122"/>
                <a:ea typeface="楷体" panose="02010609060101010101" pitchFamily="49" charset="-122"/>
              </a:rPr>
              <a:t>管理</a:t>
            </a:r>
            <a:endParaRPr lang="en-US" altLang="zh-CN" dirty="0" smtClean="0">
              <a:latin typeface="楷体" panose="02010609060101010101" pitchFamily="49" charset="-122"/>
              <a:ea typeface="楷体" panose="02010609060101010101" pitchFamily="49" charset="-122"/>
            </a:endParaRPr>
          </a:p>
          <a:p>
            <a:pPr>
              <a:lnSpc>
                <a:spcPct val="150000"/>
              </a:lnSpc>
            </a:pPr>
            <a:r>
              <a:rPr lang="zh-CN" altLang="en-US" dirty="0" smtClean="0">
                <a:latin typeface="楷体" panose="02010609060101010101" pitchFamily="49" charset="-122"/>
                <a:ea typeface="楷体" panose="02010609060101010101" pitchFamily="49" charset="-122"/>
              </a:rPr>
              <a:t>三</a:t>
            </a:r>
            <a:r>
              <a:rPr lang="zh-CN" altLang="en-US" dirty="0">
                <a:latin typeface="楷体" panose="02010609060101010101" pitchFamily="49" charset="-122"/>
                <a:ea typeface="楷体" panose="02010609060101010101" pitchFamily="49" charset="-122"/>
              </a:rPr>
              <a:t>、医务人员</a:t>
            </a:r>
            <a:r>
              <a:rPr lang="zh-CN" altLang="en-US" dirty="0" smtClean="0">
                <a:latin typeface="楷体" panose="02010609060101010101" pitchFamily="49" charset="-122"/>
                <a:ea typeface="楷体" panose="02010609060101010101" pitchFamily="49" charset="-122"/>
              </a:rPr>
              <a:t>防护</a:t>
            </a:r>
            <a:endParaRPr lang="en-US" altLang="zh-CN" dirty="0" smtClean="0">
              <a:latin typeface="楷体" panose="02010609060101010101" pitchFamily="49" charset="-122"/>
              <a:ea typeface="楷体" panose="02010609060101010101" pitchFamily="49" charset="-122"/>
            </a:endParaRPr>
          </a:p>
          <a:p>
            <a:pPr>
              <a:lnSpc>
                <a:spcPct val="150000"/>
              </a:lnSpc>
            </a:pPr>
            <a:r>
              <a:rPr lang="zh-CN" altLang="en-US" dirty="0" smtClean="0">
                <a:latin typeface="楷体" panose="02010609060101010101" pitchFamily="49" charset="-122"/>
                <a:ea typeface="楷体" panose="02010609060101010101" pitchFamily="49" charset="-122"/>
              </a:rPr>
              <a:t>四</a:t>
            </a:r>
            <a:r>
              <a:rPr lang="zh-CN" altLang="en-US" dirty="0">
                <a:latin typeface="楷体" panose="02010609060101010101" pitchFamily="49" charset="-122"/>
                <a:ea typeface="楷体" panose="02010609060101010101" pitchFamily="49" charset="-122"/>
              </a:rPr>
              <a:t>、加强患者</a:t>
            </a:r>
            <a:r>
              <a:rPr lang="zh-CN" altLang="en-US" dirty="0" smtClean="0">
                <a:latin typeface="楷体" panose="02010609060101010101" pitchFamily="49" charset="-122"/>
                <a:ea typeface="楷体" panose="02010609060101010101" pitchFamily="49" charset="-122"/>
              </a:rPr>
              <a:t>管理</a:t>
            </a:r>
            <a:endParaRPr lang="en-US" altLang="zh-CN" dirty="0" smtClean="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9CB66B37-41E3-4D82-9FC7-4C644721950D}"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重点</a:t>
            </a:r>
            <a:r>
              <a:rPr lang="zh-CN" altLang="en-US" dirty="0">
                <a:latin typeface="黑体" panose="02010609060101010101" pitchFamily="49" charset="-122"/>
                <a:ea typeface="黑体" panose="02010609060101010101" pitchFamily="49" charset="-122"/>
              </a:rPr>
              <a:t>部门管理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a:spLocks noGrp="1"/>
          </p:cNvSpPr>
          <p:nvPr>
            <p:ph idx="1"/>
          </p:nvPr>
        </p:nvSpPr>
        <p:spPr>
          <a:xfrm>
            <a:off x="838200" y="1825625"/>
            <a:ext cx="10818844" cy="749624"/>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四）收治疑似或确诊新型冠状病毒感染的肺炎患者的病区（房</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p:txBody>
      </p:sp>
      <p:sp>
        <p:nvSpPr>
          <p:cNvPr id="8" name="Content Placeholder 2"/>
          <p:cNvSpPr txBox="1"/>
          <p:nvPr/>
        </p:nvSpPr>
        <p:spPr>
          <a:xfrm>
            <a:off x="6411685" y="2780458"/>
            <a:ext cx="5245359" cy="29765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2900" dirty="0" smtClean="0">
                <a:latin typeface="楷体" panose="02010609060101010101" pitchFamily="49" charset="-122"/>
                <a:ea typeface="楷体" panose="02010609060101010101" pitchFamily="49" charset="-122"/>
              </a:rPr>
              <a:t>2.</a:t>
            </a:r>
            <a:r>
              <a:rPr lang="zh-CN" altLang="en-US" sz="2900" dirty="0">
                <a:latin typeface="楷体" panose="02010609060101010101" pitchFamily="49" charset="-122"/>
                <a:ea typeface="楷体" panose="02010609060101010101" pitchFamily="49" charset="-122"/>
              </a:rPr>
              <a:t>对疑似或确诊患者应当及时采取隔离措施，疑似患者和确诊患者应当分开安置；疑似患者进行单间隔离，经病原学确诊的患者可以同室安置。</a:t>
            </a:r>
            <a:endParaRPr lang="zh-CN" altLang="en-US" sz="2900" dirty="0" smtClean="0">
              <a:latin typeface="楷体" panose="02010609060101010101" pitchFamily="49" charset="-122"/>
              <a:ea typeface="楷体" panose="02010609060101010101" pitchFamily="49" charset="-122"/>
            </a:endParaRPr>
          </a:p>
          <a:p>
            <a:pPr>
              <a:lnSpc>
                <a:spcPct val="120000"/>
              </a:lnSpc>
            </a:pPr>
            <a:endParaRPr lang="en-US" altLang="zh-CN" sz="2900" dirty="0">
              <a:latin typeface="楷体" panose="02010609060101010101" pitchFamily="49" charset="-122"/>
              <a:ea typeface="楷体" panose="02010609060101010101" pitchFamily="49" charset="-122"/>
            </a:endParaRPr>
          </a:p>
        </p:txBody>
      </p:sp>
      <p:sp>
        <p:nvSpPr>
          <p:cNvPr id="9" name="Content Placeholder 2"/>
          <p:cNvSpPr txBox="1"/>
          <p:nvPr/>
        </p:nvSpPr>
        <p:spPr>
          <a:xfrm>
            <a:off x="887962" y="2093054"/>
            <a:ext cx="524535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en-US" altLang="zh-CN" sz="2900" dirty="0" smtClean="0">
                <a:latin typeface="楷体" panose="02010609060101010101" pitchFamily="49" charset="-122"/>
                <a:ea typeface="楷体" panose="02010609060101010101" pitchFamily="49" charset="-122"/>
              </a:rPr>
              <a:t>1.</a:t>
            </a:r>
            <a:r>
              <a:rPr lang="zh-CN" altLang="en-US" sz="2900" dirty="0" smtClean="0">
                <a:latin typeface="楷体" panose="02010609060101010101" pitchFamily="49" charset="-122"/>
                <a:ea typeface="楷体" panose="02010609060101010101" pitchFamily="49" charset="-122"/>
              </a:rPr>
              <a:t>建筑布局和工作流程应当符合</a:t>
            </a:r>
            <a:r>
              <a:rPr lang="en-US" altLang="zh-CN" sz="2900" dirty="0" smtClean="0">
                <a:latin typeface="楷体" panose="02010609060101010101" pitchFamily="49" charset="-122"/>
                <a:ea typeface="楷体" panose="02010609060101010101" pitchFamily="49" charset="-122"/>
              </a:rPr>
              <a:t>《</a:t>
            </a:r>
            <a:r>
              <a:rPr lang="zh-CN" altLang="en-US" sz="2900" dirty="0" smtClean="0">
                <a:latin typeface="楷体" panose="02010609060101010101" pitchFamily="49" charset="-122"/>
                <a:ea typeface="楷体" panose="02010609060101010101" pitchFamily="49" charset="-122"/>
              </a:rPr>
              <a:t>医院隔离技术规范</a:t>
            </a:r>
            <a:r>
              <a:rPr lang="en-US" altLang="zh-CN" sz="2900" dirty="0" smtClean="0">
                <a:latin typeface="楷体" panose="02010609060101010101" pitchFamily="49" charset="-122"/>
                <a:ea typeface="楷体" panose="02010609060101010101" pitchFamily="49" charset="-122"/>
              </a:rPr>
              <a:t>》</a:t>
            </a:r>
            <a:r>
              <a:rPr lang="zh-CN" altLang="en-US" sz="2900" dirty="0" smtClean="0">
                <a:latin typeface="楷体" panose="02010609060101010101" pitchFamily="49" charset="-122"/>
                <a:ea typeface="楷体" panose="02010609060101010101" pitchFamily="49" charset="-122"/>
              </a:rPr>
              <a:t>等有关要求，并配备有医务人员防护用品。设置负压病区（房）的医疗机构应当按相关要求实施规范管理。</a:t>
            </a:r>
            <a:endParaRPr lang="zh-CN" altLang="en-US" sz="2900" dirty="0" smtClean="0">
              <a:latin typeface="楷体" panose="02010609060101010101" pitchFamily="49" charset="-122"/>
              <a:ea typeface="楷体" panose="02010609060101010101" pitchFamily="49" charset="-122"/>
            </a:endParaRPr>
          </a:p>
          <a:p>
            <a:pPr>
              <a:lnSpc>
                <a:spcPct val="120000"/>
              </a:lnSpc>
            </a:pPr>
            <a:endParaRPr lang="en-US" altLang="zh-CN" sz="2900" dirty="0">
              <a:latin typeface="楷体" panose="02010609060101010101" pitchFamily="49" charset="-122"/>
              <a:ea typeface="楷体" panose="02010609060101010101" pitchFamily="49"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重点</a:t>
            </a:r>
            <a:r>
              <a:rPr lang="zh-CN" altLang="en-US" dirty="0">
                <a:latin typeface="黑体" panose="02010609060101010101" pitchFamily="49" charset="-122"/>
                <a:ea typeface="黑体" panose="02010609060101010101" pitchFamily="49" charset="-122"/>
              </a:rPr>
              <a:t>部门管理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a:spLocks noGrp="1"/>
          </p:cNvSpPr>
          <p:nvPr>
            <p:ph idx="1"/>
          </p:nvPr>
        </p:nvSpPr>
        <p:spPr>
          <a:xfrm>
            <a:off x="838200" y="2537927"/>
            <a:ext cx="3201955" cy="3639036"/>
          </a:xfrm>
        </p:spPr>
        <p:txBody>
          <a:bodyPr>
            <a:normAutofit lnSpcReduction="10000"/>
          </a:bodyPr>
          <a:lstStyle/>
          <a:p>
            <a:pPr>
              <a:lnSpc>
                <a:spcPct val="120000"/>
              </a:lnSpc>
            </a:pPr>
            <a:r>
              <a:rPr lang="en-US" altLang="zh-CN" sz="2900" dirty="0" smtClean="0">
                <a:latin typeface="楷体" panose="02010609060101010101" pitchFamily="49" charset="-122"/>
                <a:ea typeface="楷体" panose="02010609060101010101" pitchFamily="49" charset="-122"/>
              </a:rPr>
              <a:t>3</a:t>
            </a:r>
            <a:r>
              <a:rPr lang="en-US" altLang="zh-CN" sz="2900" dirty="0">
                <a:latin typeface="楷体" panose="02010609060101010101" pitchFamily="49" charset="-122"/>
                <a:ea typeface="楷体" panose="02010609060101010101" pitchFamily="49" charset="-122"/>
              </a:rPr>
              <a:t>.</a:t>
            </a:r>
            <a:r>
              <a:rPr lang="zh-CN" altLang="en-US" sz="2900" dirty="0">
                <a:latin typeface="楷体" panose="02010609060101010101" pitchFamily="49" charset="-122"/>
                <a:ea typeface="楷体" panose="02010609060101010101" pitchFamily="49" charset="-122"/>
              </a:rPr>
              <a:t>在实施标准预防的基础上，采取接触隔离、飞沫隔离和空气隔离等措施。具体措施包括：</a:t>
            </a:r>
            <a:endParaRPr lang="zh-CN" altLang="en-US" sz="2900" dirty="0">
              <a:latin typeface="楷体" panose="02010609060101010101" pitchFamily="49" charset="-122"/>
              <a:ea typeface="楷体" panose="02010609060101010101" pitchFamily="49" charset="-122"/>
            </a:endParaRPr>
          </a:p>
          <a:p>
            <a:pPr marL="0" indent="0">
              <a:lnSpc>
                <a:spcPct val="120000"/>
              </a:lnSpc>
              <a:buNone/>
            </a:pPr>
            <a:r>
              <a:rPr lang="zh-CN" altLang="en-US" sz="2900" dirty="0">
                <a:latin typeface="楷体" panose="02010609060101010101" pitchFamily="49" charset="-122"/>
                <a:ea typeface="楷体" panose="02010609060101010101" pitchFamily="49" charset="-122"/>
              </a:rPr>
              <a:t>　　</a:t>
            </a:r>
            <a:endParaRPr lang="en-US" altLang="zh-CN" sz="2900" dirty="0">
              <a:latin typeface="楷体" panose="02010609060101010101" pitchFamily="49" charset="-122"/>
              <a:ea typeface="楷体" panose="02010609060101010101" pitchFamily="49" charset="-122"/>
            </a:endParaRPr>
          </a:p>
        </p:txBody>
      </p:sp>
      <p:sp>
        <p:nvSpPr>
          <p:cNvPr id="8" name="Content Placeholder 2"/>
          <p:cNvSpPr txBox="1"/>
          <p:nvPr/>
        </p:nvSpPr>
        <p:spPr>
          <a:xfrm>
            <a:off x="838200" y="1825624"/>
            <a:ext cx="10818844" cy="7496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zh-CN" altLang="en-US" dirty="0" smtClean="0">
                <a:latin typeface="微软雅黑" panose="020B0503020204020204" pitchFamily="34" charset="-122"/>
                <a:ea typeface="微软雅黑" panose="020B0503020204020204" pitchFamily="34" charset="-122"/>
              </a:rPr>
              <a:t>（四）收治疑似或确诊新型冠状病毒感染的肺炎患者的病区（房）</a:t>
            </a:r>
            <a:endParaRPr lang="en-US" altLang="zh-CN" dirty="0" smtClean="0">
              <a:latin typeface="微软雅黑" panose="020B0503020204020204" pitchFamily="34" charset="-122"/>
              <a:ea typeface="微软雅黑" panose="020B0503020204020204" pitchFamily="34" charset="-122"/>
            </a:endParaRPr>
          </a:p>
        </p:txBody>
      </p:sp>
      <p:sp>
        <p:nvSpPr>
          <p:cNvPr id="9" name="Content Placeholder 2"/>
          <p:cNvSpPr txBox="1"/>
          <p:nvPr/>
        </p:nvSpPr>
        <p:spPr>
          <a:xfrm>
            <a:off x="4264090" y="2575248"/>
            <a:ext cx="7128588" cy="3928189"/>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altLang="zh-CN" sz="2900" dirty="0" smtClean="0">
                <a:latin typeface="楷体" panose="02010609060101010101" pitchFamily="49" charset="-122"/>
                <a:ea typeface="楷体" panose="02010609060101010101" pitchFamily="49" charset="-122"/>
              </a:rPr>
              <a:t>3-1 </a:t>
            </a:r>
            <a:r>
              <a:rPr lang="zh-CN" altLang="en-US" sz="2900" dirty="0" smtClean="0">
                <a:latin typeface="楷体" panose="02010609060101010101" pitchFamily="49" charset="-122"/>
                <a:ea typeface="楷体" panose="02010609060101010101" pitchFamily="49" charset="-122"/>
              </a:rPr>
              <a:t>进出隔离病房，应当严格执行</a:t>
            </a:r>
            <a:r>
              <a:rPr lang="en-US" altLang="zh-CN" sz="2900" dirty="0" smtClean="0">
                <a:latin typeface="楷体" panose="02010609060101010101" pitchFamily="49" charset="-122"/>
                <a:ea typeface="楷体" panose="02010609060101010101" pitchFamily="49" charset="-122"/>
              </a:rPr>
              <a:t>《</a:t>
            </a:r>
            <a:r>
              <a:rPr lang="zh-CN" altLang="en-US" sz="2900" dirty="0" smtClean="0">
                <a:latin typeface="楷体" panose="02010609060101010101" pitchFamily="49" charset="-122"/>
                <a:ea typeface="楷体" panose="02010609060101010101" pitchFamily="49" charset="-122"/>
              </a:rPr>
              <a:t>医院隔离技术规范</a:t>
            </a:r>
            <a:r>
              <a:rPr lang="en-US" altLang="zh-CN" sz="2900" dirty="0" smtClean="0">
                <a:latin typeface="楷体" panose="02010609060101010101" pitchFamily="49" charset="-122"/>
                <a:ea typeface="楷体" panose="02010609060101010101" pitchFamily="49" charset="-122"/>
              </a:rPr>
              <a:t>》《</a:t>
            </a:r>
            <a:r>
              <a:rPr lang="zh-CN" altLang="en-US" sz="2900" dirty="0" smtClean="0">
                <a:latin typeface="楷体" panose="02010609060101010101" pitchFamily="49" charset="-122"/>
                <a:ea typeface="楷体" panose="02010609060101010101" pitchFamily="49" charset="-122"/>
              </a:rPr>
              <a:t>医务人员穿脱防护用品的流程</a:t>
            </a:r>
            <a:r>
              <a:rPr lang="en-US" altLang="zh-CN" sz="2900" dirty="0" smtClean="0">
                <a:latin typeface="楷体" panose="02010609060101010101" pitchFamily="49" charset="-122"/>
                <a:ea typeface="楷体" panose="02010609060101010101" pitchFamily="49" charset="-122"/>
              </a:rPr>
              <a:t>》</a:t>
            </a:r>
            <a:r>
              <a:rPr lang="zh-CN" altLang="en-US" sz="2900" dirty="0" smtClean="0">
                <a:latin typeface="楷体" panose="02010609060101010101" pitchFamily="49" charset="-122"/>
                <a:ea typeface="楷体" panose="02010609060101010101" pitchFamily="49" charset="-122"/>
              </a:rPr>
              <a:t>，正确实施手卫生及穿脱防护用品。</a:t>
            </a:r>
            <a:endParaRPr lang="zh-CN" altLang="en-US" sz="2900" dirty="0" smtClean="0">
              <a:latin typeface="楷体" panose="02010609060101010101" pitchFamily="49" charset="-122"/>
              <a:ea typeface="楷体" panose="02010609060101010101" pitchFamily="49" charset="-122"/>
            </a:endParaRPr>
          </a:p>
          <a:p>
            <a:pPr marL="0" indent="0">
              <a:lnSpc>
                <a:spcPct val="120000"/>
              </a:lnSpc>
              <a:buNone/>
            </a:pPr>
            <a:r>
              <a:rPr lang="en-US" altLang="zh-CN" sz="2900" dirty="0" smtClean="0">
                <a:latin typeface="楷体" panose="02010609060101010101" pitchFamily="49" charset="-122"/>
                <a:ea typeface="楷体" panose="02010609060101010101" pitchFamily="49" charset="-122"/>
              </a:rPr>
              <a:t>3-2</a:t>
            </a:r>
            <a:r>
              <a:rPr lang="zh-CN" altLang="en-US" sz="2900" dirty="0">
                <a:latin typeface="楷体" panose="02010609060101010101" pitchFamily="49" charset="-122"/>
                <a:ea typeface="楷体" panose="02010609060101010101" pitchFamily="49" charset="-122"/>
              </a:rPr>
              <a:t>应当制定医务人员穿脱防护用品的流程；制作流程图和配置穿衣镜。配备熟练感染防控技术的人员督导医务人员防护用品的穿脱，防止污染。</a:t>
            </a:r>
            <a:r>
              <a:rPr lang="zh-CN" altLang="en-US" sz="2900" dirty="0" smtClean="0">
                <a:latin typeface="楷体" panose="02010609060101010101" pitchFamily="49" charset="-122"/>
                <a:ea typeface="楷体" panose="02010609060101010101" pitchFamily="49" charset="-122"/>
              </a:rPr>
              <a:t>　　</a:t>
            </a:r>
            <a:endParaRPr lang="en-US" altLang="zh-CN" sz="2900" dirty="0">
              <a:latin typeface="楷体" panose="02010609060101010101" pitchFamily="49" charset="-122"/>
              <a:ea typeface="楷体" panose="02010609060101010101" pitchFamily="49"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重点</a:t>
            </a:r>
            <a:r>
              <a:rPr lang="zh-CN" altLang="en-US" dirty="0">
                <a:latin typeface="黑体" panose="02010609060101010101" pitchFamily="49" charset="-122"/>
                <a:ea typeface="黑体" panose="02010609060101010101" pitchFamily="49" charset="-122"/>
              </a:rPr>
              <a:t>部门管理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a:spLocks noGrp="1"/>
          </p:cNvSpPr>
          <p:nvPr>
            <p:ph idx="1"/>
          </p:nvPr>
        </p:nvSpPr>
        <p:spPr>
          <a:xfrm>
            <a:off x="838200" y="2537927"/>
            <a:ext cx="3379237" cy="3639036"/>
          </a:xfrm>
        </p:spPr>
        <p:txBody>
          <a:bodyPr>
            <a:noAutofit/>
          </a:bodyPr>
          <a:lstStyle/>
          <a:p>
            <a:pPr>
              <a:lnSpc>
                <a:spcPct val="120000"/>
              </a:lnSpc>
            </a:pPr>
            <a:r>
              <a:rPr lang="en-US" altLang="zh-CN" dirty="0" smtClean="0">
                <a:latin typeface="楷体" panose="02010609060101010101" pitchFamily="49" charset="-122"/>
                <a:ea typeface="楷体" panose="02010609060101010101" pitchFamily="49" charset="-122"/>
              </a:rPr>
              <a:t>3</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在实施标准预防的基础上，采取接触隔离、飞沫隔离和空气隔离等措施。具体措施包括：</a:t>
            </a:r>
            <a:endParaRPr lang="zh-CN" altLang="en-US" dirty="0">
              <a:latin typeface="楷体" panose="02010609060101010101" pitchFamily="49" charset="-122"/>
              <a:ea typeface="楷体" panose="02010609060101010101" pitchFamily="49" charset="-122"/>
            </a:endParaRPr>
          </a:p>
          <a:p>
            <a:pPr marL="0" indent="0">
              <a:lnSpc>
                <a:spcPct val="120000"/>
              </a:lnSpc>
              <a:buNone/>
            </a:pPr>
            <a:r>
              <a:rPr lang="zh-CN" altLang="en-US" dirty="0">
                <a:latin typeface="楷体" panose="02010609060101010101" pitchFamily="49" charset="-122"/>
                <a:ea typeface="楷体" panose="02010609060101010101" pitchFamily="49" charset="-122"/>
              </a:rPr>
              <a:t>　　</a:t>
            </a:r>
            <a:endParaRPr lang="en-US" altLang="zh-CN" dirty="0">
              <a:latin typeface="楷体" panose="02010609060101010101" pitchFamily="49" charset="-122"/>
              <a:ea typeface="楷体" panose="02010609060101010101" pitchFamily="49" charset="-122"/>
            </a:endParaRPr>
          </a:p>
        </p:txBody>
      </p:sp>
      <p:sp>
        <p:nvSpPr>
          <p:cNvPr id="8" name="Content Placeholder 2"/>
          <p:cNvSpPr txBox="1"/>
          <p:nvPr/>
        </p:nvSpPr>
        <p:spPr>
          <a:xfrm>
            <a:off x="838200" y="1825625"/>
            <a:ext cx="10818844" cy="7496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zh-CN" altLang="en-US" dirty="0" smtClean="0">
                <a:solidFill>
                  <a:prstClr val="black"/>
                </a:solidFill>
                <a:latin typeface="微软雅黑" panose="020B0503020204020204" pitchFamily="34" charset="-122"/>
                <a:ea typeface="微软雅黑" panose="020B0503020204020204" pitchFamily="34" charset="-122"/>
              </a:rPr>
              <a:t>（四）收治疑似或确诊新型冠状病毒感染的肺炎患者的病区（房）</a:t>
            </a:r>
            <a:endParaRPr lang="en-US" altLang="zh-CN" dirty="0" smtClean="0">
              <a:solidFill>
                <a:prstClr val="black"/>
              </a:solidFill>
              <a:latin typeface="微软雅黑" panose="020B0503020204020204" pitchFamily="34" charset="-122"/>
              <a:ea typeface="微软雅黑" panose="020B0503020204020204" pitchFamily="34" charset="-122"/>
            </a:endParaRPr>
          </a:p>
        </p:txBody>
      </p:sp>
      <p:sp>
        <p:nvSpPr>
          <p:cNvPr id="9" name="Content Placeholder 2"/>
          <p:cNvSpPr txBox="1"/>
          <p:nvPr/>
        </p:nvSpPr>
        <p:spPr>
          <a:xfrm>
            <a:off x="4917233" y="2575249"/>
            <a:ext cx="6167534" cy="27991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US" altLang="zh-CN" dirty="0" smtClean="0">
                <a:solidFill>
                  <a:prstClr val="black"/>
                </a:solidFill>
                <a:latin typeface="楷体" panose="02010609060101010101" pitchFamily="49" charset="-122"/>
                <a:ea typeface="楷体" panose="02010609060101010101" pitchFamily="49" charset="-122"/>
              </a:rPr>
              <a:t>3-3</a:t>
            </a:r>
            <a:r>
              <a:rPr lang="zh-CN" altLang="en-US" dirty="0">
                <a:solidFill>
                  <a:prstClr val="black"/>
                </a:solidFill>
                <a:latin typeface="楷体" panose="02010609060101010101" pitchFamily="49" charset="-122"/>
                <a:ea typeface="楷体" panose="02010609060101010101" pitchFamily="49" charset="-122"/>
              </a:rPr>
              <a:t>用于诊疗疑似或确诊患者的听诊器、体温计、血压计等医疗器具及护理物品应当专人专用。若条件有限，不能保障医疗器具专人专用时，每次使用后应当进行规范的清洁和</a:t>
            </a:r>
            <a:r>
              <a:rPr lang="zh-CN" altLang="en-US" dirty="0" smtClean="0">
                <a:solidFill>
                  <a:prstClr val="black"/>
                </a:solidFill>
                <a:latin typeface="楷体" panose="02010609060101010101" pitchFamily="49" charset="-122"/>
                <a:ea typeface="楷体" panose="02010609060101010101" pitchFamily="49" charset="-122"/>
              </a:rPr>
              <a:t>消毒。　</a:t>
            </a:r>
            <a:r>
              <a:rPr lang="zh-CN" altLang="en-US" sz="2900" dirty="0" smtClean="0">
                <a:solidFill>
                  <a:prstClr val="black"/>
                </a:solidFill>
                <a:latin typeface="楷体" panose="02010609060101010101" pitchFamily="49" charset="-122"/>
                <a:ea typeface="楷体" panose="02010609060101010101" pitchFamily="49" charset="-122"/>
              </a:rPr>
              <a:t>　</a:t>
            </a:r>
            <a:endParaRPr lang="en-US" altLang="zh-CN" sz="29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重点</a:t>
            </a:r>
            <a:r>
              <a:rPr lang="zh-CN" altLang="en-US" dirty="0">
                <a:latin typeface="黑体" panose="02010609060101010101" pitchFamily="49" charset="-122"/>
                <a:ea typeface="黑体" panose="02010609060101010101" pitchFamily="49" charset="-122"/>
              </a:rPr>
              <a:t>部门管理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a:spLocks noGrp="1"/>
          </p:cNvSpPr>
          <p:nvPr>
            <p:ph idx="1"/>
          </p:nvPr>
        </p:nvSpPr>
        <p:spPr>
          <a:xfrm>
            <a:off x="838200" y="2453951"/>
            <a:ext cx="10515600" cy="3723012"/>
          </a:xfrm>
        </p:spPr>
        <p:style>
          <a:lnRef idx="2">
            <a:schemeClr val="accent1"/>
          </a:lnRef>
          <a:fillRef idx="1">
            <a:schemeClr val="lt1"/>
          </a:fillRef>
          <a:effectRef idx="0">
            <a:schemeClr val="accent1"/>
          </a:effectRef>
          <a:fontRef idx="minor">
            <a:schemeClr val="dk1"/>
          </a:fontRef>
        </p:style>
        <p:txBody>
          <a:bodyPr>
            <a:normAutofit/>
          </a:bodyPr>
          <a:lstStyle/>
          <a:p>
            <a:pPr>
              <a:lnSpc>
                <a:spcPct val="120000"/>
              </a:lnSpc>
            </a:pPr>
            <a:r>
              <a:rPr lang="en-US" altLang="zh-CN" dirty="0" smtClean="0">
                <a:latin typeface="楷体" panose="02010609060101010101" pitchFamily="49" charset="-122"/>
                <a:ea typeface="楷体" panose="02010609060101010101" pitchFamily="49" charset="-122"/>
              </a:rPr>
              <a:t>4</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重症患者应当收治在重症监护病房或者具备监护和抢救条件的病室，收治重症患者的监护病房或者具备监护和抢救条件的病室不得收治其他患者。</a:t>
            </a:r>
            <a:endParaRPr lang="zh-CN" altLang="en-US" dirty="0">
              <a:latin typeface="楷体" panose="02010609060101010101" pitchFamily="49" charset="-122"/>
              <a:ea typeface="楷体" panose="02010609060101010101" pitchFamily="49" charset="-122"/>
            </a:endParaRPr>
          </a:p>
          <a:p>
            <a:pPr>
              <a:lnSpc>
                <a:spcPct val="120000"/>
              </a:lnSpc>
            </a:pPr>
            <a:r>
              <a:rPr lang="en-US" altLang="zh-CN" dirty="0" smtClean="0">
                <a:latin typeface="楷体" panose="02010609060101010101" pitchFamily="49" charset="-122"/>
                <a:ea typeface="楷体" panose="02010609060101010101" pitchFamily="49" charset="-122"/>
              </a:rPr>
              <a:t>5</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严格探视制度，原则上不设陪护。若患者病情危重等特殊情况必须探视的，探视者必须严格按照规定做好个人防护。</a:t>
            </a:r>
            <a:endParaRPr lang="zh-CN" altLang="en-US" dirty="0">
              <a:latin typeface="楷体" panose="02010609060101010101" pitchFamily="49" charset="-122"/>
              <a:ea typeface="楷体" panose="02010609060101010101" pitchFamily="49" charset="-122"/>
            </a:endParaRPr>
          </a:p>
          <a:p>
            <a:pPr>
              <a:lnSpc>
                <a:spcPct val="120000"/>
              </a:lnSpc>
            </a:pPr>
            <a:r>
              <a:rPr lang="en-US" altLang="zh-CN" dirty="0" smtClean="0">
                <a:latin typeface="楷体" panose="02010609060101010101" pitchFamily="49" charset="-122"/>
                <a:ea typeface="楷体" panose="02010609060101010101" pitchFamily="49" charset="-122"/>
              </a:rPr>
              <a:t>6</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按照</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医院空气净化管理规范</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规定，进行空气净化。</a:t>
            </a:r>
            <a:endParaRPr lang="zh-CN" altLang="en-US" dirty="0">
              <a:latin typeface="楷体" panose="02010609060101010101" pitchFamily="49" charset="-122"/>
              <a:ea typeface="楷体" panose="02010609060101010101" pitchFamily="49" charset="-122"/>
            </a:endParaRPr>
          </a:p>
          <a:p>
            <a:pPr>
              <a:lnSpc>
                <a:spcPct val="120000"/>
              </a:lnSpc>
            </a:pPr>
            <a:endParaRPr lang="en-US" altLang="zh-CN" sz="2900" dirty="0">
              <a:latin typeface="楷体" panose="02010609060101010101" pitchFamily="49" charset="-122"/>
              <a:ea typeface="楷体" panose="02010609060101010101" pitchFamily="49" charset="-122"/>
            </a:endParaRPr>
          </a:p>
        </p:txBody>
      </p:sp>
      <p:sp>
        <p:nvSpPr>
          <p:cNvPr id="8" name="Content Placeholder 2"/>
          <p:cNvSpPr txBox="1"/>
          <p:nvPr/>
        </p:nvSpPr>
        <p:spPr>
          <a:xfrm>
            <a:off x="838200" y="1825625"/>
            <a:ext cx="10818844" cy="7496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zh-CN" altLang="en-US" dirty="0" smtClean="0">
                <a:solidFill>
                  <a:prstClr val="black"/>
                </a:solidFill>
                <a:latin typeface="微软雅黑" panose="020B0503020204020204" pitchFamily="34" charset="-122"/>
                <a:ea typeface="微软雅黑" panose="020B0503020204020204" pitchFamily="34" charset="-122"/>
              </a:rPr>
              <a:t>（四）收治疑似或确诊新型冠状病毒感染的肺炎患者的病区（房）</a:t>
            </a:r>
            <a:endParaRPr lang="en-US" altLang="zh-CN"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三</a:t>
            </a:r>
            <a:r>
              <a:rPr lang="zh-CN" altLang="en-US" dirty="0">
                <a:latin typeface="黑体" panose="02010609060101010101" pitchFamily="49" charset="-122"/>
                <a:ea typeface="黑体" panose="02010609060101010101" pitchFamily="49" charset="-122"/>
              </a:rPr>
              <a:t>、医务人员</a:t>
            </a:r>
            <a:r>
              <a:rPr lang="zh-CN" altLang="en-US" dirty="0" smtClean="0">
                <a:latin typeface="黑体" panose="02010609060101010101" pitchFamily="49" charset="-122"/>
                <a:ea typeface="黑体" panose="02010609060101010101" pitchFamily="49" charset="-122"/>
              </a:rPr>
              <a:t>防护</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3BCC6128-E6E0-47C6-B2F5-C37506E3B6A6}"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医务</a:t>
            </a:r>
            <a:r>
              <a:rPr lang="zh-CN" altLang="en-US" dirty="0">
                <a:latin typeface="黑体" panose="02010609060101010101" pitchFamily="49" charset="-122"/>
                <a:ea typeface="黑体" panose="02010609060101010101" pitchFamily="49" charset="-122"/>
              </a:rPr>
              <a:t>人员防护</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
        <p:nvSpPr>
          <p:cNvPr id="7" name="Content Placeholder 2"/>
          <p:cNvSpPr>
            <a:spLocks noGrp="1"/>
          </p:cNvSpPr>
          <p:nvPr>
            <p:ph idx="1"/>
          </p:nvPr>
        </p:nvSpPr>
        <p:spPr>
          <a:xfrm>
            <a:off x="838200" y="1825625"/>
            <a:ext cx="4620208" cy="4351338"/>
          </a:xfrm>
        </p:spPr>
        <p:txBody>
          <a:bodyPr>
            <a:normAutofit fontScale="85000" lnSpcReduction="10000"/>
          </a:bodyPr>
          <a:lstStyle/>
          <a:p>
            <a:pPr marL="0" indent="0">
              <a:lnSpc>
                <a:spcPct val="120000"/>
              </a:lnSpc>
              <a:buNone/>
            </a:pPr>
            <a:r>
              <a:rPr lang="zh-CN" altLang="en-US" sz="3300" dirty="0" smtClean="0">
                <a:latin typeface="微软雅黑" panose="020B0503020204020204" pitchFamily="34" charset="-122"/>
                <a:ea typeface="微软雅黑" panose="020B0503020204020204" pitchFamily="34" charset="-122"/>
              </a:rPr>
              <a:t>（一</a:t>
            </a:r>
            <a:r>
              <a:rPr lang="zh-CN" altLang="en-US" sz="3300" dirty="0">
                <a:latin typeface="微软雅黑" panose="020B0503020204020204" pitchFamily="34" charset="-122"/>
                <a:ea typeface="微软雅黑" panose="020B0503020204020204" pitchFamily="34" charset="-122"/>
              </a:rPr>
              <a:t>）医疗机构和医务</a:t>
            </a:r>
            <a:r>
              <a:rPr lang="zh-CN" altLang="en-US" sz="3300" dirty="0" smtClean="0">
                <a:latin typeface="微软雅黑" panose="020B0503020204020204" pitchFamily="34" charset="-122"/>
                <a:ea typeface="微软雅黑" panose="020B0503020204020204" pitchFamily="34" charset="-122"/>
              </a:rPr>
              <a:t>人员强化</a:t>
            </a:r>
            <a:r>
              <a:rPr lang="zh-CN" altLang="en-US" sz="3300" dirty="0">
                <a:latin typeface="微软雅黑" panose="020B0503020204020204" pitchFamily="34" charset="-122"/>
                <a:ea typeface="微软雅黑" panose="020B0503020204020204" pitchFamily="34" charset="-122"/>
              </a:rPr>
              <a:t>标准预防措施的落实，做好诊区、病区（房）的通风管理，严格落实</a:t>
            </a:r>
            <a:r>
              <a:rPr lang="en-US" altLang="zh-CN" sz="3300" dirty="0">
                <a:latin typeface="微软雅黑" panose="020B0503020204020204" pitchFamily="34" charset="-122"/>
                <a:ea typeface="微软雅黑" panose="020B0503020204020204" pitchFamily="34" charset="-122"/>
              </a:rPr>
              <a:t>《</a:t>
            </a:r>
            <a:r>
              <a:rPr lang="zh-CN" altLang="en-US" sz="3300" dirty="0">
                <a:latin typeface="微软雅黑" panose="020B0503020204020204" pitchFamily="34" charset="-122"/>
                <a:ea typeface="微软雅黑" panose="020B0503020204020204" pitchFamily="34" charset="-122"/>
              </a:rPr>
              <a:t>医务人员手卫生规范</a:t>
            </a:r>
            <a:r>
              <a:rPr lang="en-US" altLang="zh-CN" sz="3300" dirty="0">
                <a:latin typeface="微软雅黑" panose="020B0503020204020204" pitchFamily="34" charset="-122"/>
                <a:ea typeface="微软雅黑" panose="020B0503020204020204" pitchFamily="34" charset="-122"/>
              </a:rPr>
              <a:t>》</a:t>
            </a:r>
            <a:r>
              <a:rPr lang="zh-CN" altLang="en-US" sz="3300" dirty="0">
                <a:latin typeface="微软雅黑" panose="020B0503020204020204" pitchFamily="34" charset="-122"/>
                <a:ea typeface="微软雅黑" panose="020B0503020204020204" pitchFamily="34" charset="-122"/>
              </a:rPr>
              <a:t>要求，佩戴医用外科口罩</a:t>
            </a:r>
            <a:r>
              <a:rPr lang="en-US" altLang="zh-CN" sz="3300" dirty="0">
                <a:latin typeface="微软雅黑" panose="020B0503020204020204" pitchFamily="34" charset="-122"/>
                <a:ea typeface="微软雅黑" panose="020B0503020204020204" pitchFamily="34" charset="-122"/>
              </a:rPr>
              <a:t>/</a:t>
            </a:r>
            <a:r>
              <a:rPr lang="zh-CN" altLang="en-US" sz="3300" dirty="0">
                <a:latin typeface="微软雅黑" panose="020B0503020204020204" pitchFamily="34" charset="-122"/>
                <a:ea typeface="微软雅黑" panose="020B0503020204020204" pitchFamily="34" charset="-122"/>
              </a:rPr>
              <a:t>医用防护口罩，必要时戴乳胶手套。</a:t>
            </a:r>
            <a:endParaRPr lang="en-US" altLang="zh-CN" sz="3300" dirty="0" smtClean="0">
              <a:latin typeface="微软雅黑" panose="020B0503020204020204" pitchFamily="34" charset="-122"/>
              <a:ea typeface="微软雅黑" panose="020B0503020204020204" pitchFamily="34" charset="-122"/>
            </a:endParaRPr>
          </a:p>
          <a:p>
            <a:pPr marL="0" indent="0">
              <a:lnSpc>
                <a:spcPct val="120000"/>
              </a:lnSpc>
              <a:buNone/>
            </a:pPr>
            <a:r>
              <a:rPr lang="zh-CN" altLang="en-US" dirty="0">
                <a:latin typeface="楷体" panose="02010609060101010101" pitchFamily="49" charset="-122"/>
                <a:ea typeface="楷体" panose="02010609060101010101" pitchFamily="49" charset="-122"/>
              </a:rPr>
              <a:t>　</a:t>
            </a:r>
            <a:endParaRPr lang="zh-CN" altLang="en-US" dirty="0">
              <a:latin typeface="楷体" panose="02010609060101010101" pitchFamily="49" charset="-122"/>
              <a:ea typeface="楷体" panose="02010609060101010101" pitchFamily="49" charset="-122"/>
            </a:endParaRPr>
          </a:p>
        </p:txBody>
      </p:sp>
      <p:sp>
        <p:nvSpPr>
          <p:cNvPr id="8" name="Content Placeholder 2"/>
          <p:cNvSpPr txBox="1"/>
          <p:nvPr/>
        </p:nvSpPr>
        <p:spPr>
          <a:xfrm>
            <a:off x="5794310" y="1782081"/>
            <a:ext cx="5411755" cy="4516081"/>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zh-CN" altLang="en-US" sz="3300" dirty="0" smtClean="0">
                <a:latin typeface="微软雅黑" panose="020B0503020204020204" pitchFamily="34" charset="-122"/>
                <a:ea typeface="微软雅黑" panose="020B0503020204020204" pitchFamily="34" charset="-122"/>
              </a:rPr>
              <a:t>（二）采取飞沫隔离、接触隔离和空气隔离防护措施，根据不同情形，做到以下防护：</a:t>
            </a:r>
            <a:endParaRPr lang="en-US" altLang="zh-CN" sz="3300" dirty="0" smtClean="0">
              <a:latin typeface="微软雅黑" panose="020B0503020204020204" pitchFamily="34" charset="-122"/>
              <a:ea typeface="微软雅黑" panose="020B0503020204020204" pitchFamily="34" charset="-122"/>
            </a:endParaRPr>
          </a:p>
          <a:p>
            <a:pPr>
              <a:lnSpc>
                <a:spcPct val="120000"/>
              </a:lnSpc>
            </a:pPr>
            <a:r>
              <a:rPr lang="en-US" altLang="zh-CN" sz="3300" dirty="0" smtClean="0">
                <a:latin typeface="楷体" panose="02010609060101010101" pitchFamily="49" charset="-122"/>
                <a:ea typeface="楷体" panose="02010609060101010101" pitchFamily="49" charset="-122"/>
              </a:rPr>
              <a:t>1.</a:t>
            </a:r>
            <a:r>
              <a:rPr lang="zh-CN" altLang="en-US" sz="3300" dirty="0" smtClean="0">
                <a:latin typeface="楷体" panose="02010609060101010101" pitchFamily="49" charset="-122"/>
                <a:ea typeface="楷体" panose="02010609060101010101" pitchFamily="49" charset="-122"/>
              </a:rPr>
              <a:t>接触患者的血液、体液、分泌物、排泄物、呕吐物及污染物品时：戴清洁手套，脱手套后洗手。</a:t>
            </a:r>
            <a:endParaRPr lang="zh-CN" altLang="en-US" sz="3300" dirty="0" smtClean="0">
              <a:latin typeface="楷体" panose="02010609060101010101" pitchFamily="49" charset="-122"/>
              <a:ea typeface="楷体" panose="02010609060101010101" pitchFamily="49" charset="-122"/>
            </a:endParaRPr>
          </a:p>
          <a:p>
            <a:pPr>
              <a:lnSpc>
                <a:spcPct val="120000"/>
              </a:lnSpc>
            </a:pPr>
            <a:r>
              <a:rPr lang="en-US" altLang="zh-CN" sz="3300" dirty="0" smtClean="0">
                <a:latin typeface="楷体" panose="02010609060101010101" pitchFamily="49" charset="-122"/>
                <a:ea typeface="楷体" panose="02010609060101010101" pitchFamily="49" charset="-122"/>
              </a:rPr>
              <a:t>2.</a:t>
            </a:r>
            <a:r>
              <a:rPr lang="zh-CN" altLang="en-US" sz="3300" dirty="0" smtClean="0">
                <a:latin typeface="楷体" panose="02010609060101010101" pitchFamily="49" charset="-122"/>
                <a:ea typeface="楷体" panose="02010609060101010101" pitchFamily="49" charset="-122"/>
              </a:rPr>
              <a:t>可能受到患者血液、体液、分泌物等喷溅时：戴医用防护口罩、护目镜、穿防渗隔离衣。</a:t>
            </a:r>
            <a:r>
              <a:rPr lang="zh-CN" altLang="en-US" dirty="0" smtClean="0">
                <a:latin typeface="楷体" panose="02010609060101010101" pitchFamily="49" charset="-122"/>
                <a:ea typeface="楷体" panose="02010609060101010101" pitchFamily="49" charset="-122"/>
              </a:rPr>
              <a:t>　　</a:t>
            </a:r>
            <a:endParaRPr lang="zh-CN" altLang="en-US" dirty="0">
              <a:latin typeface="楷体" panose="02010609060101010101" pitchFamily="49" charset="-122"/>
              <a:ea typeface="楷体" panose="02010609060101010101" pitchFamily="49"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医务</a:t>
            </a:r>
            <a:r>
              <a:rPr lang="zh-CN" altLang="en-US" dirty="0">
                <a:latin typeface="黑体" panose="02010609060101010101" pitchFamily="49" charset="-122"/>
                <a:ea typeface="黑体" panose="02010609060101010101" pitchFamily="49" charset="-122"/>
              </a:rPr>
              <a:t>人员防护</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a:spLocks noGrp="1"/>
          </p:cNvSpPr>
          <p:nvPr>
            <p:ph idx="1"/>
          </p:nvPr>
        </p:nvSpPr>
        <p:spPr>
          <a:xfrm>
            <a:off x="838201" y="1825625"/>
            <a:ext cx="3668486" cy="4351338"/>
          </a:xfrm>
        </p:spPr>
        <p:txBody>
          <a:bodyPr>
            <a:noAutofit/>
          </a:bodyPr>
          <a:lstStyle/>
          <a:p>
            <a:pPr>
              <a:lnSpc>
                <a:spcPct val="150000"/>
              </a:lnSpc>
            </a:pPr>
            <a:r>
              <a:rPr lang="zh-CN" altLang="en-US" dirty="0" smtClean="0">
                <a:latin typeface="微软雅黑" panose="020B0503020204020204" pitchFamily="34" charset="-122"/>
                <a:ea typeface="微软雅黑" panose="020B0503020204020204" pitchFamily="34" charset="-122"/>
              </a:rPr>
              <a:t>（二</a:t>
            </a:r>
            <a:r>
              <a:rPr lang="zh-CN" altLang="en-US" dirty="0">
                <a:latin typeface="微软雅黑" panose="020B0503020204020204" pitchFamily="34" charset="-122"/>
                <a:ea typeface="微软雅黑" panose="020B0503020204020204" pitchFamily="34" charset="-122"/>
              </a:rPr>
              <a:t>）采取飞沫隔离、接触隔离和空气隔离防护措施，根据不同情形，做到以下</a:t>
            </a:r>
            <a:r>
              <a:rPr lang="zh-CN" altLang="en-US" dirty="0" smtClean="0">
                <a:latin typeface="微软雅黑" panose="020B0503020204020204" pitchFamily="34" charset="-122"/>
                <a:ea typeface="微软雅黑" panose="020B0503020204020204" pitchFamily="34" charset="-122"/>
              </a:rPr>
              <a:t>防护：</a:t>
            </a:r>
            <a:endParaRPr lang="en-US" altLang="zh-CN" dirty="0" smtClean="0">
              <a:latin typeface="微软雅黑" panose="020B0503020204020204" pitchFamily="34" charset="-122"/>
              <a:ea typeface="微软雅黑" panose="020B0503020204020204" pitchFamily="34" charset="-122"/>
            </a:endParaRPr>
          </a:p>
        </p:txBody>
      </p:sp>
      <p:sp>
        <p:nvSpPr>
          <p:cNvPr id="8" name="Content Placeholder 2"/>
          <p:cNvSpPr txBox="1"/>
          <p:nvPr/>
        </p:nvSpPr>
        <p:spPr>
          <a:xfrm>
            <a:off x="5206482" y="1875388"/>
            <a:ext cx="5990253" cy="21756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dirty="0" smtClean="0">
                <a:latin typeface="楷体" panose="02010609060101010101" pitchFamily="49" charset="-122"/>
                <a:ea typeface="楷体" panose="02010609060101010101" pitchFamily="49" charset="-122"/>
              </a:rPr>
              <a:t>3.</a:t>
            </a:r>
            <a:r>
              <a:rPr lang="zh-CN" altLang="en-US" dirty="0" smtClean="0">
                <a:latin typeface="楷体" panose="02010609060101010101" pitchFamily="49" charset="-122"/>
                <a:ea typeface="楷体" panose="02010609060101010101" pitchFamily="49" charset="-122"/>
              </a:rPr>
              <a:t>为疑似患者或确诊患者实施可能产生气溶胶的操作（如气管插管、气管切开，心肺复苏和支气管镜检查等）时：</a:t>
            </a:r>
            <a:endParaRPr lang="zh-CN" altLang="en-US" dirty="0" smtClean="0">
              <a:latin typeface="楷体" panose="02010609060101010101" pitchFamily="49" charset="-122"/>
              <a:ea typeface="楷体" panose="02010609060101010101" pitchFamily="49" charset="-122"/>
            </a:endParaRPr>
          </a:p>
        </p:txBody>
      </p:sp>
      <p:sp>
        <p:nvSpPr>
          <p:cNvPr id="10" name="Content Placeholder 2"/>
          <p:cNvSpPr txBox="1"/>
          <p:nvPr/>
        </p:nvSpPr>
        <p:spPr>
          <a:xfrm>
            <a:off x="5551712" y="3872136"/>
            <a:ext cx="5990253" cy="255665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600" b="1" u="sng" dirty="0" smtClean="0">
                <a:solidFill>
                  <a:prstClr val="black"/>
                </a:solidFill>
                <a:latin typeface="楷体" panose="02010609060101010101" pitchFamily="49" charset="-122"/>
                <a:ea typeface="楷体" panose="02010609060101010101" pitchFamily="49" charset="-122"/>
              </a:rPr>
              <a:t>（</a:t>
            </a:r>
            <a:r>
              <a:rPr lang="en-US" altLang="zh-CN" sz="1600" b="1" u="sng" dirty="0" smtClean="0">
                <a:solidFill>
                  <a:prstClr val="black"/>
                </a:solidFill>
                <a:latin typeface="楷体" panose="02010609060101010101" pitchFamily="49" charset="-122"/>
                <a:ea typeface="楷体" panose="02010609060101010101" pitchFamily="49" charset="-122"/>
              </a:rPr>
              <a:t>1</a:t>
            </a:r>
            <a:r>
              <a:rPr lang="zh-CN" altLang="en-US" sz="1600" b="1" u="sng" dirty="0" smtClean="0">
                <a:solidFill>
                  <a:prstClr val="black"/>
                </a:solidFill>
                <a:latin typeface="楷体" panose="02010609060101010101" pitchFamily="49" charset="-122"/>
                <a:ea typeface="楷体" panose="02010609060101010101" pitchFamily="49" charset="-122"/>
              </a:rPr>
              <a:t>）采取空气隔离措施；</a:t>
            </a:r>
            <a:endParaRPr lang="zh-CN" altLang="en-US" sz="1600" b="1" u="sng" dirty="0" smtClean="0">
              <a:solidFill>
                <a:prstClr val="black"/>
              </a:solidFill>
              <a:latin typeface="楷体" panose="02010609060101010101" pitchFamily="49" charset="-122"/>
              <a:ea typeface="楷体" panose="02010609060101010101" pitchFamily="49" charset="-122"/>
            </a:endParaRPr>
          </a:p>
          <a:p>
            <a:pPr>
              <a:lnSpc>
                <a:spcPct val="120000"/>
              </a:lnSpc>
            </a:pPr>
            <a:r>
              <a:rPr lang="zh-CN" altLang="en-US" sz="1600" b="1" u="sng" dirty="0" smtClean="0">
                <a:solidFill>
                  <a:prstClr val="black"/>
                </a:solidFill>
                <a:latin typeface="楷体" panose="02010609060101010101" pitchFamily="49" charset="-122"/>
                <a:ea typeface="楷体" panose="02010609060101010101" pitchFamily="49" charset="-122"/>
              </a:rPr>
              <a:t>（</a:t>
            </a:r>
            <a:r>
              <a:rPr lang="en-US" altLang="zh-CN" sz="1600" b="1" u="sng" dirty="0" smtClean="0">
                <a:solidFill>
                  <a:prstClr val="black"/>
                </a:solidFill>
                <a:latin typeface="楷体" panose="02010609060101010101" pitchFamily="49" charset="-122"/>
                <a:ea typeface="楷体" panose="02010609060101010101" pitchFamily="49" charset="-122"/>
              </a:rPr>
              <a:t>2</a:t>
            </a:r>
            <a:r>
              <a:rPr lang="zh-CN" altLang="en-US" sz="1600" b="1" u="sng" dirty="0" smtClean="0">
                <a:solidFill>
                  <a:prstClr val="black"/>
                </a:solidFill>
                <a:latin typeface="楷体" panose="02010609060101010101" pitchFamily="49" charset="-122"/>
                <a:ea typeface="楷体" panose="02010609060101010101" pitchFamily="49" charset="-122"/>
              </a:rPr>
              <a:t>）佩戴医用防护口罩，并进行密闭性能检测；</a:t>
            </a:r>
            <a:endParaRPr lang="zh-CN" altLang="en-US" sz="1600" b="1" u="sng" dirty="0" smtClean="0">
              <a:solidFill>
                <a:prstClr val="black"/>
              </a:solidFill>
              <a:latin typeface="楷体" panose="02010609060101010101" pitchFamily="49" charset="-122"/>
              <a:ea typeface="楷体" panose="02010609060101010101" pitchFamily="49" charset="-122"/>
            </a:endParaRPr>
          </a:p>
          <a:p>
            <a:pPr>
              <a:lnSpc>
                <a:spcPct val="120000"/>
              </a:lnSpc>
            </a:pPr>
            <a:r>
              <a:rPr lang="zh-CN" altLang="en-US" sz="1600" b="1" u="sng" dirty="0" smtClean="0">
                <a:solidFill>
                  <a:prstClr val="black"/>
                </a:solidFill>
                <a:latin typeface="楷体" panose="02010609060101010101" pitchFamily="49" charset="-122"/>
                <a:ea typeface="楷体" panose="02010609060101010101" pitchFamily="49" charset="-122"/>
              </a:rPr>
              <a:t>（</a:t>
            </a:r>
            <a:r>
              <a:rPr lang="en-US" altLang="zh-CN" sz="1600" b="1" u="sng" dirty="0" smtClean="0">
                <a:solidFill>
                  <a:prstClr val="black"/>
                </a:solidFill>
                <a:latin typeface="楷体" panose="02010609060101010101" pitchFamily="49" charset="-122"/>
                <a:ea typeface="楷体" panose="02010609060101010101" pitchFamily="49" charset="-122"/>
              </a:rPr>
              <a:t>3</a:t>
            </a:r>
            <a:r>
              <a:rPr lang="zh-CN" altLang="en-US" sz="1600" b="1" u="sng" dirty="0" smtClean="0">
                <a:solidFill>
                  <a:prstClr val="black"/>
                </a:solidFill>
                <a:latin typeface="楷体" panose="02010609060101010101" pitchFamily="49" charset="-122"/>
                <a:ea typeface="楷体" panose="02010609060101010101" pitchFamily="49" charset="-122"/>
              </a:rPr>
              <a:t>）眼部防护（如护目镜或面罩）；</a:t>
            </a:r>
            <a:endParaRPr lang="zh-CN" altLang="en-US" sz="1600" b="1" u="sng" dirty="0" smtClean="0">
              <a:solidFill>
                <a:prstClr val="black"/>
              </a:solidFill>
              <a:latin typeface="楷体" panose="02010609060101010101" pitchFamily="49" charset="-122"/>
              <a:ea typeface="楷体" panose="02010609060101010101" pitchFamily="49" charset="-122"/>
            </a:endParaRPr>
          </a:p>
          <a:p>
            <a:pPr>
              <a:lnSpc>
                <a:spcPct val="120000"/>
              </a:lnSpc>
            </a:pPr>
            <a:r>
              <a:rPr lang="zh-CN" altLang="en-US" sz="1600" b="1" u="sng" dirty="0" smtClean="0">
                <a:solidFill>
                  <a:prstClr val="black"/>
                </a:solidFill>
                <a:latin typeface="楷体" panose="02010609060101010101" pitchFamily="49" charset="-122"/>
                <a:ea typeface="楷体" panose="02010609060101010101" pitchFamily="49" charset="-122"/>
              </a:rPr>
              <a:t>（</a:t>
            </a:r>
            <a:r>
              <a:rPr lang="en-US" altLang="zh-CN" sz="1600" b="1" u="sng" dirty="0" smtClean="0">
                <a:solidFill>
                  <a:prstClr val="black"/>
                </a:solidFill>
                <a:latin typeface="楷体" panose="02010609060101010101" pitchFamily="49" charset="-122"/>
                <a:ea typeface="楷体" panose="02010609060101010101" pitchFamily="49" charset="-122"/>
              </a:rPr>
              <a:t>4</a:t>
            </a:r>
            <a:r>
              <a:rPr lang="zh-CN" altLang="en-US" sz="1600" b="1" u="sng" dirty="0" smtClean="0">
                <a:solidFill>
                  <a:prstClr val="black"/>
                </a:solidFill>
                <a:latin typeface="楷体" panose="02010609060101010101" pitchFamily="49" charset="-122"/>
                <a:ea typeface="楷体" panose="02010609060101010101" pitchFamily="49" charset="-122"/>
              </a:rPr>
              <a:t>）穿防体液渗入的长袖隔离衣，戴手套；</a:t>
            </a:r>
            <a:endParaRPr lang="zh-CN" altLang="en-US" sz="1600" b="1" u="sng" dirty="0" smtClean="0">
              <a:solidFill>
                <a:prstClr val="black"/>
              </a:solidFill>
              <a:latin typeface="楷体" panose="02010609060101010101" pitchFamily="49" charset="-122"/>
              <a:ea typeface="楷体" panose="02010609060101010101" pitchFamily="49" charset="-122"/>
            </a:endParaRPr>
          </a:p>
          <a:p>
            <a:pPr>
              <a:lnSpc>
                <a:spcPct val="120000"/>
              </a:lnSpc>
            </a:pPr>
            <a:r>
              <a:rPr lang="zh-CN" altLang="en-US" sz="1600" b="1" u="sng" dirty="0" smtClean="0">
                <a:solidFill>
                  <a:prstClr val="black"/>
                </a:solidFill>
                <a:latin typeface="楷体" panose="02010609060101010101" pitchFamily="49" charset="-122"/>
                <a:ea typeface="楷体" panose="02010609060101010101" pitchFamily="49" charset="-122"/>
              </a:rPr>
              <a:t>（</a:t>
            </a:r>
            <a:r>
              <a:rPr lang="en-US" altLang="zh-CN" sz="1600" b="1" u="sng" dirty="0" smtClean="0">
                <a:solidFill>
                  <a:prstClr val="black"/>
                </a:solidFill>
                <a:latin typeface="楷体" panose="02010609060101010101" pitchFamily="49" charset="-122"/>
                <a:ea typeface="楷体" panose="02010609060101010101" pitchFamily="49" charset="-122"/>
              </a:rPr>
              <a:t>5</a:t>
            </a:r>
            <a:r>
              <a:rPr lang="zh-CN" altLang="en-US" sz="1600" b="1" u="sng" dirty="0" smtClean="0">
                <a:solidFill>
                  <a:prstClr val="black"/>
                </a:solidFill>
                <a:latin typeface="楷体" panose="02010609060101010101" pitchFamily="49" charset="-122"/>
                <a:ea typeface="楷体" panose="02010609060101010101" pitchFamily="49" charset="-122"/>
              </a:rPr>
              <a:t>）操作应当在通风良好的房间内进行；</a:t>
            </a:r>
            <a:endParaRPr lang="zh-CN" altLang="en-US" sz="1600" b="1" u="sng" dirty="0" smtClean="0">
              <a:solidFill>
                <a:prstClr val="black"/>
              </a:solidFill>
              <a:latin typeface="楷体" panose="02010609060101010101" pitchFamily="49" charset="-122"/>
              <a:ea typeface="楷体" panose="02010609060101010101" pitchFamily="49" charset="-122"/>
            </a:endParaRPr>
          </a:p>
          <a:p>
            <a:pPr>
              <a:lnSpc>
                <a:spcPct val="120000"/>
              </a:lnSpc>
            </a:pPr>
            <a:r>
              <a:rPr lang="zh-CN" altLang="en-US" sz="1600" b="1" u="sng" dirty="0" smtClean="0">
                <a:solidFill>
                  <a:prstClr val="black"/>
                </a:solidFill>
                <a:latin typeface="楷体" panose="02010609060101010101" pitchFamily="49" charset="-122"/>
                <a:ea typeface="楷体" panose="02010609060101010101" pitchFamily="49" charset="-122"/>
              </a:rPr>
              <a:t>（</a:t>
            </a:r>
            <a:r>
              <a:rPr lang="en-US" altLang="zh-CN" sz="1600" b="1" u="sng" dirty="0" smtClean="0">
                <a:solidFill>
                  <a:prstClr val="black"/>
                </a:solidFill>
                <a:latin typeface="楷体" panose="02010609060101010101" pitchFamily="49" charset="-122"/>
                <a:ea typeface="楷体" panose="02010609060101010101" pitchFamily="49" charset="-122"/>
              </a:rPr>
              <a:t>6</a:t>
            </a:r>
            <a:r>
              <a:rPr lang="zh-CN" altLang="en-US" sz="1600" b="1" u="sng" dirty="0" smtClean="0">
                <a:solidFill>
                  <a:prstClr val="black"/>
                </a:solidFill>
                <a:latin typeface="楷体" panose="02010609060101010101" pitchFamily="49" charset="-122"/>
                <a:ea typeface="楷体" panose="02010609060101010101" pitchFamily="49" charset="-122"/>
              </a:rPr>
              <a:t>）房间中人数限制在患者所需护理和支持的最低数量。</a:t>
            </a:r>
            <a:endParaRPr lang="zh-CN" altLang="en-US" sz="1600" b="1" u="sng" dirty="0">
              <a:solidFill>
                <a:prstClr val="black"/>
              </a:solidFill>
              <a:latin typeface="楷体" panose="02010609060101010101" pitchFamily="49" charset="-122"/>
              <a:ea typeface="楷体" panose="02010609060101010101" pitchFamily="49"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医务</a:t>
            </a:r>
            <a:r>
              <a:rPr lang="zh-CN" altLang="en-US" dirty="0">
                <a:latin typeface="黑体" panose="02010609060101010101" pitchFamily="49" charset="-122"/>
                <a:ea typeface="黑体" panose="02010609060101010101" pitchFamily="49" charset="-122"/>
              </a:rPr>
              <a:t>人员防护</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a:spLocks noGrp="1"/>
          </p:cNvSpPr>
          <p:nvPr>
            <p:ph idx="1"/>
          </p:nvPr>
        </p:nvSpPr>
        <p:spPr>
          <a:xfrm>
            <a:off x="838200" y="1825625"/>
            <a:ext cx="4676192" cy="4351338"/>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三）医务人员使用的防护用品应当符合国家有关</a:t>
            </a:r>
            <a:r>
              <a:rPr lang="zh-CN" altLang="en-US" dirty="0" smtClean="0">
                <a:latin typeface="微软雅黑" panose="020B0503020204020204" pitchFamily="34" charset="-122"/>
                <a:ea typeface="微软雅黑" panose="020B0503020204020204" pitchFamily="34" charset="-122"/>
              </a:rPr>
              <a:t>标准</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四）医用外科口罩、医用防护口罩、护目镜、隔离衣等防护用品被患者血液、体液、分泌物等污染时应当及时更换</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p:txBody>
      </p:sp>
      <p:sp>
        <p:nvSpPr>
          <p:cNvPr id="8" name="Content Placeholder 2"/>
          <p:cNvSpPr txBox="1"/>
          <p:nvPr/>
        </p:nvSpPr>
        <p:spPr>
          <a:xfrm>
            <a:off x="5870511" y="1810074"/>
            <a:ext cx="534488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zh-CN" altLang="en-US" dirty="0" smtClean="0">
                <a:latin typeface="微软雅黑" panose="020B0503020204020204" pitchFamily="34" charset="-122"/>
                <a:ea typeface="微软雅黑" panose="020B0503020204020204" pitchFamily="34" charset="-122"/>
              </a:rPr>
              <a:t>（五）正确使用防护用品，戴手套前应当洗手，脱去手套或隔离服后应当立即流动水洗手</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Font typeface="Arial" panose="020B0604020202020204" pitchFamily="34" charset="0"/>
              <a:buNone/>
            </a:pPr>
            <a:r>
              <a:rPr lang="zh-CN" altLang="en-US" dirty="0" smtClean="0">
                <a:latin typeface="微软雅黑" panose="020B0503020204020204" pitchFamily="34" charset="-122"/>
                <a:ea typeface="微软雅黑" panose="020B0503020204020204" pitchFamily="34" charset="-122"/>
              </a:rPr>
              <a:t>（六）严格执行锐器伤防范措施</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Font typeface="Arial" panose="020B0604020202020204" pitchFamily="34" charset="0"/>
              <a:buNone/>
            </a:pPr>
            <a:r>
              <a:rPr lang="zh-CN" altLang="en-US" dirty="0" smtClean="0">
                <a:latin typeface="微软雅黑" panose="020B0503020204020204" pitchFamily="34" charset="-122"/>
                <a:ea typeface="微软雅黑" panose="020B0503020204020204" pitchFamily="34" charset="-122"/>
              </a:rPr>
              <a:t>（七）每位患者用后的医疗器械、器具应当按照</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医疗机构消毒技术规范</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要求进行清洁与消毒</a:t>
            </a:r>
            <a:endParaRPr lang="en-US" altLang="zh-CN" dirty="0" smtClean="0">
              <a:latin typeface="微软雅黑" panose="020B0503020204020204" pitchFamily="34" charset="-122"/>
              <a:ea typeface="微软雅黑" panose="020B0503020204020204" pitchFamily="3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四</a:t>
            </a:r>
            <a:r>
              <a:rPr lang="zh-CN" altLang="en-US" dirty="0">
                <a:latin typeface="黑体" panose="02010609060101010101" pitchFamily="49" charset="-122"/>
                <a:ea typeface="黑体" panose="02010609060101010101" pitchFamily="49" charset="-122"/>
              </a:rPr>
              <a:t>、加强患者</a:t>
            </a:r>
            <a:r>
              <a:rPr lang="zh-CN" altLang="en-US" dirty="0" smtClean="0">
                <a:latin typeface="黑体" panose="02010609060101010101" pitchFamily="49" charset="-122"/>
                <a:ea typeface="黑体" panose="02010609060101010101" pitchFamily="49" charset="-122"/>
              </a:rPr>
              <a:t>管理</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A90D347E-961B-4001-A54D-0879CE058F70}"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加强</a:t>
            </a:r>
            <a:r>
              <a:rPr lang="zh-CN" altLang="en-US" dirty="0">
                <a:latin typeface="黑体" panose="02010609060101010101" pitchFamily="49" charset="-122"/>
                <a:ea typeface="黑体" panose="02010609060101010101" pitchFamily="49" charset="-122"/>
              </a:rPr>
              <a:t>患者管理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
        <p:nvSpPr>
          <p:cNvPr id="7" name="Content Placeholder 2"/>
          <p:cNvSpPr>
            <a:spLocks noGrp="1"/>
          </p:cNvSpPr>
          <p:nvPr>
            <p:ph idx="1"/>
          </p:nvPr>
        </p:nvSpPr>
        <p:spPr>
          <a:xfrm>
            <a:off x="838200" y="1825625"/>
            <a:ext cx="4890796" cy="4351338"/>
          </a:xfrm>
        </p:spPr>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（一</a:t>
            </a:r>
            <a:r>
              <a:rPr lang="zh-CN" altLang="en-US" dirty="0">
                <a:latin typeface="微软雅黑" panose="020B0503020204020204" pitchFamily="34" charset="-122"/>
                <a:ea typeface="微软雅黑" panose="020B0503020204020204" pitchFamily="34" charset="-122"/>
              </a:rPr>
              <a:t>）对疑似或确诊患者及时进行隔离，并按照指定规范路线由专人引导进入</a:t>
            </a:r>
            <a:r>
              <a:rPr lang="zh-CN" altLang="en-US" dirty="0" smtClean="0">
                <a:latin typeface="微软雅黑" panose="020B0503020204020204" pitchFamily="34" charset="-122"/>
                <a:ea typeface="微软雅黑" panose="020B0503020204020204" pitchFamily="34" charset="-122"/>
              </a:rPr>
              <a:t>隔离区。</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None/>
            </a:pPr>
            <a:r>
              <a:rPr lang="zh-CN" altLang="en-US" dirty="0" smtClean="0">
                <a:latin typeface="微软雅黑" panose="020B0503020204020204" pitchFamily="34" charset="-122"/>
                <a:ea typeface="微软雅黑" panose="020B0503020204020204" pitchFamily="34" charset="-122"/>
              </a:rPr>
              <a:t>（二</a:t>
            </a:r>
            <a:r>
              <a:rPr lang="zh-CN" altLang="en-US" dirty="0">
                <a:latin typeface="微软雅黑" panose="020B0503020204020204" pitchFamily="34" charset="-122"/>
                <a:ea typeface="微软雅黑" panose="020B0503020204020204" pitchFamily="34" charset="-122"/>
              </a:rPr>
              <a:t>）患者进入病区前更换患者服，个人物品及换下的衣服集中消毒处理后，存放于指定地点由医疗机构统一保管</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p:txBody>
      </p:sp>
      <p:sp>
        <p:nvSpPr>
          <p:cNvPr id="8" name="Content Placeholder 2"/>
          <p:cNvSpPr txBox="1"/>
          <p:nvPr/>
        </p:nvSpPr>
        <p:spPr>
          <a:xfrm>
            <a:off x="6131767" y="1894049"/>
            <a:ext cx="489079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zh-CN" altLang="en-US" dirty="0" smtClean="0">
                <a:latin typeface="微软雅黑" panose="020B0503020204020204" pitchFamily="34" charset="-122"/>
                <a:ea typeface="微软雅黑" panose="020B0503020204020204" pitchFamily="34" charset="-122"/>
              </a:rPr>
              <a:t>（三）指导患者正确选择、佩戴口罩，正确实施咳嗽礼仪和手卫生。</a:t>
            </a:r>
            <a:endParaRPr lang="en-US" altLang="zh-CN" dirty="0" smtClean="0">
              <a:latin typeface="微软雅黑" panose="020B0503020204020204" pitchFamily="34" charset="-122"/>
              <a:ea typeface="微软雅黑" panose="020B0503020204020204" pitchFamily="34" charset="-122"/>
            </a:endParaRPr>
          </a:p>
          <a:p>
            <a:pPr marL="0" indent="0">
              <a:lnSpc>
                <a:spcPct val="120000"/>
              </a:lnSpc>
              <a:buFont typeface="Arial" panose="020B0604020202020204" pitchFamily="34" charset="0"/>
              <a:buNone/>
            </a:pPr>
            <a:r>
              <a:rPr lang="zh-CN" altLang="en-US" dirty="0" smtClean="0">
                <a:latin typeface="微软雅黑" panose="020B0503020204020204" pitchFamily="34" charset="-122"/>
                <a:ea typeface="微软雅黑" panose="020B0503020204020204" pitchFamily="34" charset="-122"/>
              </a:rPr>
              <a:t>（四）加强对患者探视或陪护人员的管理。</a:t>
            </a:r>
            <a:endParaRPr lang="en-US" altLang="zh-CN" sz="2900" dirty="0">
              <a:latin typeface="楷体" panose="02010609060101010101" pitchFamily="49" charset="-122"/>
              <a:ea typeface="楷体" panose="02010609060101010101"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dirty="0" smtClean="0">
                <a:latin typeface="黑体" panose="02010609060101010101" pitchFamily="49" charset="-122"/>
                <a:ea typeface="黑体" panose="02010609060101010101" pitchFamily="49" charset="-122"/>
              </a:rPr>
              <a:t>一</a:t>
            </a:r>
            <a:r>
              <a:rPr lang="zh-CN" altLang="en-US" dirty="0">
                <a:latin typeface="黑体" panose="02010609060101010101" pitchFamily="49" charset="-122"/>
                <a:ea typeface="黑体" panose="02010609060101010101" pitchFamily="49" charset="-122"/>
              </a:rPr>
              <a:t>、基本要求</a:t>
            </a:r>
            <a:endParaRPr lang="en-US" dirty="0">
              <a:latin typeface="黑体" panose="02010609060101010101" pitchFamily="49" charset="-122"/>
              <a:ea typeface="黑体" panose="02010609060101010101" pitchFamily="49" charset="-122"/>
            </a:endParaRPr>
          </a:p>
        </p:txBody>
      </p:sp>
      <p:sp>
        <p:nvSpPr>
          <p:cNvPr id="4" name="Subtitle 3"/>
          <p:cNvSpPr>
            <a:spLocks noGrp="1"/>
          </p:cNvSpPr>
          <p:nvPr>
            <p:ph type="subTitle" idx="1"/>
          </p:nvPr>
        </p:nvSpPr>
        <p:spPr/>
        <p:txBody>
          <a:bodyPr/>
          <a:lstStyle/>
          <a:p>
            <a:endParaRPr lang="en-US"/>
          </a:p>
        </p:txBody>
      </p:sp>
      <p:sp>
        <p:nvSpPr>
          <p:cNvPr id="5" name="Date Placeholder 4"/>
          <p:cNvSpPr>
            <a:spLocks noGrp="1"/>
          </p:cNvSpPr>
          <p:nvPr>
            <p:ph type="dt" sz="half" idx="10"/>
          </p:nvPr>
        </p:nvSpPr>
        <p:spPr/>
        <p:txBody>
          <a:bodyPr/>
          <a:lstStyle/>
          <a:p>
            <a:fld id="{BFFD77D3-4AF2-4A1D-A90F-EAADC68C55E4}" type="datetime1">
              <a:rPr lang="en-US" smtClean="0"/>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加强</a:t>
            </a:r>
            <a:r>
              <a:rPr lang="zh-CN" altLang="en-US" dirty="0">
                <a:latin typeface="黑体" panose="02010609060101010101" pitchFamily="49" charset="-122"/>
                <a:ea typeface="黑体" panose="02010609060101010101" pitchFamily="49" charset="-122"/>
              </a:rPr>
              <a:t>患者管理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
        <p:nvSpPr>
          <p:cNvPr id="7" name="Content Placeholder 2"/>
          <p:cNvSpPr>
            <a:spLocks noGrp="1"/>
          </p:cNvSpPr>
          <p:nvPr>
            <p:ph idx="1"/>
          </p:nvPr>
        </p:nvSpPr>
        <p:spPr>
          <a:xfrm>
            <a:off x="838200" y="1825625"/>
            <a:ext cx="5170714" cy="4351338"/>
          </a:xfrm>
        </p:spPr>
        <p:txBody>
          <a:bodyPr>
            <a:normAutofit lnSpcReduction="10000"/>
          </a:bodyPr>
          <a:lstStyle/>
          <a:p>
            <a:pPr marL="0" indent="0">
              <a:lnSpc>
                <a:spcPct val="150000"/>
              </a:lnSpc>
              <a:buNone/>
            </a:pPr>
            <a:r>
              <a:rPr lang="zh-CN" altLang="en-US" dirty="0" smtClean="0">
                <a:latin typeface="微软雅黑" panose="020B0503020204020204" pitchFamily="34" charset="-122"/>
                <a:ea typeface="微软雅黑" panose="020B0503020204020204" pitchFamily="34" charset="-122"/>
              </a:rPr>
              <a:t>（五</a:t>
            </a:r>
            <a:r>
              <a:rPr lang="zh-CN" altLang="en-US" dirty="0">
                <a:latin typeface="微软雅黑" panose="020B0503020204020204" pitchFamily="34" charset="-122"/>
                <a:ea typeface="微软雅黑" panose="020B0503020204020204" pitchFamily="34" charset="-122"/>
              </a:rPr>
              <a:t>）对被隔离的患者，原则上其活动限制在隔离病房内，减少患者的移动和转换病房，若确需离开隔离病房或隔离区域时，应当采取相应措施如佩戴医用外科口罩，防止患者对其他患者和环境造成污染</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p:txBody>
      </p:sp>
      <p:sp>
        <p:nvSpPr>
          <p:cNvPr id="8" name="Content Placeholder 2"/>
          <p:cNvSpPr txBox="1"/>
          <p:nvPr/>
        </p:nvSpPr>
        <p:spPr>
          <a:xfrm>
            <a:off x="6318380" y="1894049"/>
            <a:ext cx="517071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zh-CN" altLang="en-US" dirty="0" smtClean="0">
                <a:latin typeface="微软雅黑" panose="020B0503020204020204" pitchFamily="34" charset="-122"/>
                <a:ea typeface="微软雅黑" panose="020B0503020204020204" pitchFamily="34" charset="-122"/>
              </a:rPr>
              <a:t>（六）疑似或确诊患者出院、转院时，应当更换干净衣服后方可离开，按</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医疗机构消毒技术规范</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对其接触环境进行终末消毒。</a:t>
            </a:r>
            <a:endParaRPr lang="en-US" altLang="zh-CN" dirty="0" smtClean="0">
              <a:latin typeface="微软雅黑" panose="020B0503020204020204" pitchFamily="34" charset="-122"/>
              <a:ea typeface="微软雅黑" panose="020B0503020204020204" pitchFamily="34"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latin typeface="黑体" panose="02010609060101010101" pitchFamily="49" charset="-122"/>
                <a:ea typeface="黑体" panose="02010609060101010101" pitchFamily="49" charset="-122"/>
              </a:rPr>
              <a:t>加强</a:t>
            </a:r>
            <a:r>
              <a:rPr lang="zh-CN" altLang="en-US" dirty="0">
                <a:latin typeface="黑体" panose="02010609060101010101" pitchFamily="49" charset="-122"/>
                <a:ea typeface="黑体" panose="02010609060101010101" pitchFamily="49" charset="-122"/>
              </a:rPr>
              <a:t>患者管理</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a:spLocks noGrp="1"/>
          </p:cNvSpPr>
          <p:nvPr>
            <p:ph idx="1"/>
          </p:nvPr>
        </p:nvSpPr>
        <p:spPr>
          <a:xfrm>
            <a:off x="838199" y="1825625"/>
            <a:ext cx="10078617" cy="4351338"/>
          </a:xfrm>
        </p:spPr>
        <p:style>
          <a:lnRef idx="2">
            <a:schemeClr val="accent1"/>
          </a:lnRef>
          <a:fillRef idx="1">
            <a:schemeClr val="lt1"/>
          </a:fillRef>
          <a:effectRef idx="0">
            <a:schemeClr val="accent1"/>
          </a:effectRef>
          <a:fontRef idx="minor">
            <a:schemeClr val="dk1"/>
          </a:fontRef>
        </p:style>
        <p:txBody>
          <a:bodyPr>
            <a:normAutofit/>
          </a:bodyPr>
          <a:lstStyle/>
          <a:p>
            <a:pPr marL="0" indent="0">
              <a:lnSpc>
                <a:spcPct val="150000"/>
              </a:lnSpc>
              <a:buNone/>
            </a:pPr>
            <a:r>
              <a:rPr lang="zh-CN" altLang="en-US" dirty="0" smtClean="0">
                <a:latin typeface="微软雅黑" panose="020B0503020204020204" pitchFamily="34" charset="-122"/>
                <a:ea typeface="微软雅黑" panose="020B0503020204020204" pitchFamily="34" charset="-122"/>
              </a:rPr>
              <a:t>（七</a:t>
            </a:r>
            <a:r>
              <a:rPr lang="zh-CN" altLang="en-US" dirty="0">
                <a:latin typeface="微软雅黑" panose="020B0503020204020204" pitchFamily="34" charset="-122"/>
                <a:ea typeface="微软雅黑" panose="020B0503020204020204" pitchFamily="34" charset="-122"/>
              </a:rPr>
              <a:t>）疑似或确诊患者死亡的，对尸体应当及时进行处理。处理方法为：用</a:t>
            </a:r>
            <a:r>
              <a:rPr lang="en-US" altLang="zh-CN" dirty="0">
                <a:latin typeface="微软雅黑" panose="020B0503020204020204" pitchFamily="34" charset="-122"/>
                <a:ea typeface="微软雅黑" panose="020B0503020204020204" pitchFamily="34" charset="-122"/>
              </a:rPr>
              <a:t>3000mg/L</a:t>
            </a:r>
            <a:r>
              <a:rPr lang="zh-CN" altLang="en-US" dirty="0">
                <a:latin typeface="微软雅黑" panose="020B0503020204020204" pitchFamily="34" charset="-122"/>
                <a:ea typeface="微软雅黑" panose="020B0503020204020204" pitchFamily="34" charset="-122"/>
              </a:rPr>
              <a:t>的含氯消毒剂或</a:t>
            </a:r>
            <a:r>
              <a:rPr lang="en-US" altLang="zh-CN" dirty="0">
                <a:latin typeface="微软雅黑" panose="020B0503020204020204" pitchFamily="34" charset="-122"/>
                <a:ea typeface="微软雅黑" panose="020B0503020204020204" pitchFamily="34" charset="-122"/>
              </a:rPr>
              <a:t>0.5%</a:t>
            </a:r>
            <a:r>
              <a:rPr lang="zh-CN" altLang="en-US" dirty="0">
                <a:latin typeface="微软雅黑" panose="020B0503020204020204" pitchFamily="34" charset="-122"/>
                <a:ea typeface="微软雅黑" panose="020B0503020204020204" pitchFamily="34" charset="-122"/>
              </a:rPr>
              <a:t>过氧乙酸棉球或纱布填塞患者口、鼻、耳、肛门等所有开放通道；用双层布单包裹尸体，装入双层尸体袋中，由专用车辆直接送至指定地点火化。患者住院期间使用的个人物品经消毒后方可随患者或家属带回家。</a:t>
            </a:r>
            <a:endParaRPr lang="en-US" altLang="zh-CN" dirty="0" smtClean="0">
              <a:latin typeface="微软雅黑" panose="020B0503020204020204" pitchFamily="34" charset="-122"/>
              <a:ea typeface="微软雅黑" panose="020B0503020204020204" pitchFamily="34"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38522" y="2800066"/>
            <a:ext cx="3114956" cy="1107996"/>
          </a:xfrm>
          <a:prstGeom prst="rect">
            <a:avLst/>
          </a:prstGeom>
          <a:noFill/>
        </p:spPr>
        <p:txBody>
          <a:bodyPr wrap="none" lIns="91440" tIns="45720" rIns="91440" bIns="45720">
            <a:spAutoFit/>
          </a:bodyPr>
          <a:lstStyle/>
          <a:p>
            <a:pPr algn="ctr"/>
            <a:r>
              <a:rPr lang="zh-CN" altLang="en-US" sz="6600" b="1" cap="none" spc="0" dirty="0" smtClean="0">
                <a:ln w="0"/>
                <a:solidFill>
                  <a:schemeClr val="tx1"/>
                </a:solidFill>
                <a:effectLst>
                  <a:outerShdw blurRad="38100" dist="19050" dir="2700000" algn="tl" rotWithShape="0">
                    <a:schemeClr val="dk1">
                      <a:alpha val="40000"/>
                    </a:schemeClr>
                  </a:outerShdw>
                </a:effectLst>
              </a:rPr>
              <a:t>谢  谢！</a:t>
            </a:r>
            <a:endParaRPr lang="en-US" sz="6600" b="1" cap="none" spc="0" dirty="0">
              <a:ln w="0"/>
              <a:solidFill>
                <a:schemeClr val="tx1"/>
              </a:solidFill>
              <a:effectLst>
                <a:outerShdw blurRad="38100" dist="19050" dir="2700000" algn="tl" rotWithShape="0">
                  <a:schemeClr val="dk1">
                    <a:alpha val="40000"/>
                  </a:schemeClr>
                </a:outerShdw>
              </a:effectLst>
            </a:endParaRPr>
          </a:p>
        </p:txBody>
      </p:sp>
      <p:sp>
        <p:nvSpPr>
          <p:cNvPr id="5" name="Date Placeholder 4"/>
          <p:cNvSpPr>
            <a:spLocks noGrp="1"/>
          </p:cNvSpPr>
          <p:nvPr>
            <p:ph type="dt" sz="half" idx="10"/>
          </p:nvPr>
        </p:nvSpPr>
        <p:spPr/>
        <p:txBody>
          <a:bodyPr/>
          <a:lstStyle/>
          <a:p>
            <a:fld id="{A1CADD38-1701-4487-8FC0-8229EF84FC97}" type="datetime1">
              <a:rPr lang="en-US" smtClean="0"/>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191" y="383786"/>
            <a:ext cx="10843727" cy="1325563"/>
          </a:xfrm>
        </p:spPr>
        <p:txBody>
          <a:bodyPr/>
          <a:lstStyle/>
          <a:p>
            <a:r>
              <a:rPr lang="zh-CN" altLang="en-US" dirty="0" smtClean="0">
                <a:latin typeface="黑体" panose="02010609060101010101" pitchFamily="49" charset="-122"/>
                <a:ea typeface="黑体" panose="02010609060101010101" pitchFamily="49" charset="-122"/>
              </a:rPr>
              <a:t>基本要求</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5"/>
            <a:ext cx="4928118" cy="4351338"/>
          </a:xfrm>
          <a:ln>
            <a:noFill/>
          </a:ln>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（一</a:t>
            </a:r>
            <a:r>
              <a:rPr lang="zh-CN" altLang="en-US" dirty="0">
                <a:latin typeface="微软雅黑" panose="020B0503020204020204" pitchFamily="34" charset="-122"/>
                <a:ea typeface="微软雅黑" panose="020B0503020204020204" pitchFamily="34" charset="-122"/>
              </a:rPr>
              <a:t>）制定应急预案和工作</a:t>
            </a:r>
            <a:r>
              <a:rPr lang="zh-CN" altLang="en-US" dirty="0" smtClean="0">
                <a:latin typeface="微软雅黑" panose="020B0503020204020204" pitchFamily="34" charset="-122"/>
                <a:ea typeface="微软雅黑" panose="020B0503020204020204" pitchFamily="34" charset="-122"/>
              </a:rPr>
              <a:t>流程</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医疗机构应当根据新型冠状病毒的病原学特点，结合传染源、传播途径、易感人群和诊疗条件等，建立预警机制，制定应急预案和工作流程。</a:t>
            </a:r>
            <a:endParaRPr lang="en-US" altLang="zh-CN" dirty="0" smtClean="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txBox="1"/>
          <p:nvPr/>
        </p:nvSpPr>
        <p:spPr>
          <a:xfrm>
            <a:off x="6542314" y="1856727"/>
            <a:ext cx="4928118" cy="4351338"/>
          </a:xfrm>
          <a:prstGeom prst="rect">
            <a:avLst/>
          </a:prstGeom>
          <a:ln>
            <a:noFill/>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zh-CN" altLang="en-US" dirty="0" smtClean="0">
                <a:solidFill>
                  <a:prstClr val="black"/>
                </a:solidFill>
                <a:latin typeface="微软雅黑" panose="020B0503020204020204" pitchFamily="34" charset="-122"/>
                <a:ea typeface="微软雅黑" panose="020B0503020204020204" pitchFamily="34" charset="-122"/>
              </a:rPr>
              <a:t>（二）开展全员培训</a:t>
            </a:r>
            <a:endParaRPr lang="en-US" altLang="zh-CN" dirty="0" smtClean="0">
              <a:solidFill>
                <a:prstClr val="black"/>
              </a:solidFill>
              <a:latin typeface="微软雅黑" panose="020B0503020204020204" pitchFamily="34" charset="-122"/>
              <a:ea typeface="微软雅黑" panose="020B0503020204020204" pitchFamily="34" charset="-122"/>
            </a:endParaRPr>
          </a:p>
          <a:p>
            <a:pPr>
              <a:lnSpc>
                <a:spcPct val="120000"/>
              </a:lnSpc>
            </a:pPr>
            <a:r>
              <a:rPr lang="zh-CN" altLang="en-US" dirty="0">
                <a:solidFill>
                  <a:prstClr val="black"/>
                </a:solidFill>
                <a:latin typeface="楷体" panose="02010609060101010101" pitchFamily="49" charset="-122"/>
                <a:ea typeface="楷体" panose="02010609060101010101" pitchFamily="49" charset="-122"/>
              </a:rPr>
              <a:t>依据岗位职责确定针对不同人员的培训内容，使其熟练掌握新型冠状病毒感染的防控知识、方法与技能，做到早发现、早报告、早隔离、早诊断、早治疗、早控制。</a:t>
            </a:r>
            <a:endParaRPr lang="en-US" altLang="zh-CN"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191" y="383786"/>
            <a:ext cx="10843727" cy="1325563"/>
          </a:xfrm>
        </p:spPr>
        <p:txBody>
          <a:bodyPr/>
          <a:lstStyle/>
          <a:p>
            <a:r>
              <a:rPr lang="zh-CN" altLang="en-US" dirty="0" smtClean="0">
                <a:latin typeface="黑体" panose="02010609060101010101" pitchFamily="49" charset="-122"/>
                <a:ea typeface="黑体" panose="02010609060101010101" pitchFamily="49" charset="-122"/>
              </a:rPr>
              <a:t>基本要求</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5"/>
            <a:ext cx="5021424" cy="4351338"/>
          </a:xfrm>
          <a:ln>
            <a:noFill/>
          </a:ln>
        </p:spPr>
        <p:style>
          <a:lnRef idx="2">
            <a:schemeClr val="accent2"/>
          </a:lnRef>
          <a:fillRef idx="1">
            <a:schemeClr val="lt1"/>
          </a:fillRef>
          <a:effectRef idx="0">
            <a:schemeClr val="accent2"/>
          </a:effectRef>
          <a:fontRef idx="minor">
            <a:schemeClr val="dk1"/>
          </a:fontRef>
        </p:style>
        <p:txBody>
          <a:bodyPr>
            <a:no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三）做好医务人员</a:t>
            </a:r>
            <a:r>
              <a:rPr lang="zh-CN" altLang="en-US" dirty="0" smtClean="0">
                <a:latin typeface="微软雅黑" panose="020B0503020204020204" pitchFamily="34" charset="-122"/>
                <a:ea typeface="微软雅黑" panose="020B0503020204020204" pitchFamily="34" charset="-122"/>
              </a:rPr>
              <a:t>防护</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医疗机构应当规范消毒、隔离和防护工作，储备质量合格、数量充足的防护物资，确保医务人员个人防护到位。在严格落实标准预防的基础上，强化接触传播、飞沫传播和空气传播的感染防控。</a:t>
            </a:r>
            <a:endParaRPr lang="en-US" dirty="0">
              <a:latin typeface="楷体" panose="02010609060101010101" pitchFamily="49" charset="-122"/>
              <a:ea typeface="楷体" panose="02010609060101010101" pitchFamily="49" charset="-122"/>
            </a:endParaRPr>
          </a:p>
          <a:p>
            <a:pPr marL="0" indent="0">
              <a:lnSpc>
                <a:spcPct val="120000"/>
              </a:lnSpc>
              <a:buNone/>
            </a:pPr>
            <a:endParaRPr lang="en-US" altLang="zh-CN"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
        <p:nvSpPr>
          <p:cNvPr id="7" name="Content Placeholder 2"/>
          <p:cNvSpPr txBox="1"/>
          <p:nvPr/>
        </p:nvSpPr>
        <p:spPr>
          <a:xfrm>
            <a:off x="6148874" y="1894050"/>
            <a:ext cx="5290458" cy="4351338"/>
          </a:xfrm>
          <a:prstGeom prst="rect">
            <a:avLst/>
          </a:prstGeom>
          <a:ln>
            <a:noFill/>
          </a:ln>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zh-CN" altLang="en-US" dirty="0" smtClean="0">
                <a:latin typeface="微软雅黑" panose="020B0503020204020204" pitchFamily="34" charset="-122"/>
                <a:ea typeface="微软雅黑" panose="020B0503020204020204" pitchFamily="34" charset="-122"/>
              </a:rPr>
              <a:t>（四）关注医务人员健康</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医疗机构应当合理调配人力资源和班次安排，避免医务人员过度劳累。针对岗位特点和风险评估结果，开展主动健康监测。采取多种措施，保障医务人员健康地为患者提供医疗服务</a:t>
            </a:r>
            <a:r>
              <a:rPr lang="zh-CN" altLang="en-US" dirty="0" smtClean="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43727" cy="1325563"/>
          </a:xfrm>
        </p:spPr>
        <p:txBody>
          <a:bodyPr/>
          <a:lstStyle/>
          <a:p>
            <a:r>
              <a:rPr lang="zh-CN" altLang="en-US" dirty="0" smtClean="0">
                <a:latin typeface="黑体" panose="02010609060101010101" pitchFamily="49" charset="-122"/>
                <a:ea typeface="黑体" panose="02010609060101010101" pitchFamily="49" charset="-122"/>
              </a:rPr>
              <a:t>基本要求</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5"/>
            <a:ext cx="10283890" cy="4351338"/>
          </a:xfrm>
        </p:spPr>
        <p:style>
          <a:lnRef idx="2">
            <a:schemeClr val="accent1"/>
          </a:lnRef>
          <a:fillRef idx="1">
            <a:schemeClr val="lt1"/>
          </a:fillRef>
          <a:effectRef idx="0">
            <a:schemeClr val="accent1"/>
          </a:effectRef>
          <a:fontRef idx="minor">
            <a:schemeClr val="dk1"/>
          </a:fontRef>
        </p:style>
        <p:txBody>
          <a:bodyPr>
            <a:noAutofit/>
          </a:bodyPr>
          <a:lstStyle/>
          <a:p>
            <a:pPr marL="0" indent="0">
              <a:lnSpc>
                <a:spcPct val="120000"/>
              </a:lnSpc>
              <a:buNone/>
            </a:pP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五）加强感染</a:t>
            </a:r>
            <a:r>
              <a:rPr lang="zh-CN" altLang="en-US" dirty="0" smtClean="0">
                <a:latin typeface="微软雅黑" panose="020B0503020204020204" pitchFamily="34" charset="-122"/>
                <a:ea typeface="微软雅黑" panose="020B0503020204020204" pitchFamily="34" charset="-122"/>
              </a:rPr>
              <a:t>监测</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zh-CN" altLang="en-US" dirty="0">
                <a:latin typeface="楷体" panose="02010609060101010101" pitchFamily="49" charset="-122"/>
                <a:ea typeface="楷体" panose="02010609060101010101" pitchFamily="49" charset="-122"/>
              </a:rPr>
              <a:t>做好早期预警预报，加强对感染防控工作的监督与指导，发现隐患，及时改进。发现疑似或确诊新型冠状病毒感染的肺炎患者时，应当按照有关要求及时报告，并在</a:t>
            </a:r>
            <a:r>
              <a:rPr lang="en-US" altLang="zh-CN" dirty="0">
                <a:latin typeface="楷体" panose="02010609060101010101" pitchFamily="49" charset="-122"/>
                <a:ea typeface="楷体" panose="02010609060101010101" pitchFamily="49" charset="-122"/>
              </a:rPr>
              <a:t>2</a:t>
            </a:r>
            <a:r>
              <a:rPr lang="zh-CN" altLang="en-US" dirty="0">
                <a:latin typeface="楷体" panose="02010609060101010101" pitchFamily="49" charset="-122"/>
                <a:ea typeface="楷体" panose="02010609060101010101" pitchFamily="49" charset="-122"/>
              </a:rPr>
              <a:t>小时内上报信息，做好相应处置工作。</a:t>
            </a:r>
            <a:endParaRPr lang="en-US" altLang="zh-CN" dirty="0">
              <a:latin typeface="楷体" panose="02010609060101010101" pitchFamily="49" charset="-122"/>
              <a:ea typeface="楷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43727" cy="1325563"/>
          </a:xfrm>
        </p:spPr>
        <p:txBody>
          <a:bodyPr/>
          <a:lstStyle/>
          <a:p>
            <a:r>
              <a:rPr lang="zh-CN" altLang="en-US" dirty="0" smtClean="0">
                <a:latin typeface="黑体" panose="02010609060101010101" pitchFamily="49" charset="-122"/>
                <a:ea typeface="黑体" panose="02010609060101010101" pitchFamily="49" charset="-122"/>
              </a:rPr>
              <a:t>基本要求</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dirty="0" smtClean="0">
                <a:solidFill>
                  <a:prstClr val="black">
                    <a:lumMod val="85000"/>
                    <a:lumOff val="15000"/>
                  </a:prstClr>
                </a:solidFill>
              </a:rPr>
              <a:t>国务院联防联控机制</a:t>
            </a:r>
            <a:endParaRPr lang="en-US" dirty="0">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txBox="1"/>
          <p:nvPr/>
        </p:nvSpPr>
        <p:spPr>
          <a:xfrm>
            <a:off x="1054359" y="1875388"/>
            <a:ext cx="10042849" cy="435133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zh-CN" altLang="en-US" dirty="0" smtClean="0">
                <a:solidFill>
                  <a:prstClr val="black"/>
                </a:solidFill>
                <a:latin typeface="微软雅黑" panose="020B0503020204020204" pitchFamily="34" charset="-122"/>
                <a:ea typeface="微软雅黑" panose="020B0503020204020204" pitchFamily="34" charset="-122"/>
              </a:rPr>
              <a:t>（六）做好清洁消毒管理</a:t>
            </a:r>
            <a:endParaRPr lang="en-US" altLang="zh-CN" dirty="0" smtClean="0">
              <a:solidFill>
                <a:prstClr val="black"/>
              </a:solidFill>
              <a:latin typeface="微软雅黑" panose="020B0503020204020204" pitchFamily="34" charset="-122"/>
              <a:ea typeface="微软雅黑" panose="020B0503020204020204" pitchFamily="34" charset="-122"/>
            </a:endParaRPr>
          </a:p>
          <a:p>
            <a:pPr>
              <a:lnSpc>
                <a:spcPct val="120000"/>
              </a:lnSpc>
            </a:pPr>
            <a:r>
              <a:rPr lang="zh-CN" altLang="en-US" dirty="0">
                <a:solidFill>
                  <a:prstClr val="black"/>
                </a:solidFill>
                <a:latin typeface="楷体" panose="02010609060101010101" pitchFamily="49" charset="-122"/>
                <a:ea typeface="楷体" panose="02010609060101010101" pitchFamily="49" charset="-122"/>
              </a:rPr>
              <a:t>按照</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医院空气净化管理规范</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，加强诊疗环境的通风，有条件的医疗机构可进行空气消毒，也可配备循环风空气消毒设备。严格执行</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医疗机构消毒技术规范</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，做好诊疗环境、医疗器械、患者用物等的清洁消毒，严格患者呼吸道分泌物、排泄物、呕吐物的处理，严格终末消毒。</a:t>
            </a:r>
            <a:endParaRPr lang="en-US" altLang="zh-CN"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43727" cy="1325563"/>
          </a:xfrm>
        </p:spPr>
        <p:txBody>
          <a:bodyPr/>
          <a:lstStyle/>
          <a:p>
            <a:r>
              <a:rPr lang="zh-CN" altLang="en-US" dirty="0" smtClean="0">
                <a:latin typeface="黑体" panose="02010609060101010101" pitchFamily="49" charset="-122"/>
                <a:ea typeface="黑体" panose="02010609060101010101" pitchFamily="49" charset="-122"/>
              </a:rPr>
              <a:t>基本要求</a:t>
            </a:r>
            <a:endParaRPr lang="en-US"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a:xfrm>
            <a:off x="838200" y="1825625"/>
            <a:ext cx="10293220" cy="4351338"/>
          </a:xfrm>
        </p:spPr>
        <p:style>
          <a:lnRef idx="2">
            <a:schemeClr val="accent1"/>
          </a:lnRef>
          <a:fillRef idx="1">
            <a:schemeClr val="lt1"/>
          </a:fillRef>
          <a:effectRef idx="0">
            <a:schemeClr val="accent1"/>
          </a:effectRef>
          <a:fontRef idx="minor">
            <a:schemeClr val="dk1"/>
          </a:fontRef>
        </p:style>
        <p:txBody>
          <a:bodyPr>
            <a:normAutofit/>
          </a:bodyPr>
          <a:lstStyle/>
          <a:p>
            <a:pPr marL="0" indent="0">
              <a:lnSpc>
                <a:spcPct val="120000"/>
              </a:lnSpc>
              <a:buNone/>
            </a:pPr>
            <a:r>
              <a:rPr lang="zh-CN" altLang="en-US" dirty="0">
                <a:latin typeface="微软雅黑" panose="020B0503020204020204" pitchFamily="34" charset="-122"/>
                <a:ea typeface="微软雅黑" panose="020B0503020204020204" pitchFamily="34" charset="-122"/>
              </a:rPr>
              <a:t>（七）加强患者就诊管理</a:t>
            </a:r>
            <a:endParaRPr lang="zh-CN" altLang="en-US" dirty="0">
              <a:latin typeface="微软雅黑" panose="020B0503020204020204" pitchFamily="34" charset="-122"/>
              <a:ea typeface="微软雅黑" panose="020B0503020204020204" pitchFamily="34" charset="-122"/>
            </a:endParaRPr>
          </a:p>
          <a:p>
            <a:pPr>
              <a:lnSpc>
                <a:spcPct val="120000"/>
              </a:lnSpc>
            </a:pPr>
            <a:r>
              <a:rPr lang="zh-CN" altLang="en-US" dirty="0">
                <a:latin typeface="楷体" panose="02010609060101010101" pitchFamily="49" charset="-122"/>
                <a:ea typeface="楷体" panose="02010609060101010101" pitchFamily="49" charset="-122"/>
              </a:rPr>
              <a:t>医疗机构应当做好就诊患者的管理，尽量减少患者的拥挤，以减少医院感染的风险。发现疑似或确诊感染新型冠状病毒的患者时，依法采取隔离或者控制传播措施，并按照规定对患者的陪同人员和其他密切接触人员采取医学观察及其他必要的预防措施。不具备救治能力的，及时将患者转诊到具备救治能力的医疗机构诊疗</a:t>
            </a:r>
            <a:endParaRPr lang="en-US" altLang="zh-CN" dirty="0" smtClean="0">
              <a:latin typeface="微软雅黑" panose="020B0503020204020204" pitchFamily="34" charset="-122"/>
              <a:ea typeface="微软雅黑" panose="020B0503020204020204" pitchFamily="34" charset="-122"/>
            </a:endParaRPr>
          </a:p>
        </p:txBody>
      </p:sp>
      <p:sp>
        <p:nvSpPr>
          <p:cNvPr id="4" name="Date Placeholder 3"/>
          <p:cNvSpPr>
            <a:spLocks noGrp="1"/>
          </p:cNvSpPr>
          <p:nvPr>
            <p:ph type="dt" sz="half" idx="10"/>
          </p:nvPr>
        </p:nvSpPr>
        <p:spPr/>
        <p:txBody>
          <a:bodyPr/>
          <a:lstStyle/>
          <a:p>
            <a:fld id="{8E1FD0C0-6ED1-42A2-B16A-C6A9F22D28D8}" type="datetime1">
              <a:rPr lang="en-US" smtClean="0"/>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43727" cy="1325563"/>
          </a:xfrm>
        </p:spPr>
        <p:txBody>
          <a:bodyPr/>
          <a:lstStyle/>
          <a:p>
            <a:r>
              <a:rPr lang="zh-CN" altLang="en-US" dirty="0" smtClean="0">
                <a:latin typeface="黑体" panose="02010609060101010101" pitchFamily="49" charset="-122"/>
                <a:ea typeface="黑体" panose="02010609060101010101" pitchFamily="49" charset="-122"/>
              </a:rPr>
              <a:t>基本要求</a:t>
            </a:r>
            <a:endParaRPr lang="en-US" dirty="0">
              <a:latin typeface="黑体" panose="02010609060101010101" pitchFamily="49" charset="-122"/>
              <a:ea typeface="黑体" panose="02010609060101010101" pitchFamily="49" charset="-122"/>
            </a:endParaRPr>
          </a:p>
        </p:txBody>
      </p:sp>
      <p:sp>
        <p:nvSpPr>
          <p:cNvPr id="4" name="Date Placeholder 3"/>
          <p:cNvSpPr>
            <a:spLocks noGrp="1"/>
          </p:cNvSpPr>
          <p:nvPr>
            <p:ph type="dt" sz="half" idx="10"/>
          </p:nvPr>
        </p:nvSpPr>
        <p:spPr/>
        <p:txBody>
          <a:bodyPr/>
          <a:lstStyle/>
          <a:p>
            <a:fld id="{8E1FD0C0-6ED1-42A2-B16A-C6A9F22D28D8}" type="datetime1">
              <a:rPr lang="en-US" smtClean="0">
                <a:solidFill>
                  <a:srgbClr val="E7E6E6">
                    <a:lumMod val="25000"/>
                  </a:srgbClr>
                </a:solidFill>
              </a:rPr>
            </a:fld>
            <a:endParaRPr lang="en-US">
              <a:solidFill>
                <a:srgbClr val="E7E6E6">
                  <a:lumMod val="25000"/>
                </a:srgbClr>
              </a:solidFill>
            </a:endParaRPr>
          </a:p>
        </p:txBody>
      </p:sp>
      <p:sp>
        <p:nvSpPr>
          <p:cNvPr id="5" name="Footer Placeholder 4"/>
          <p:cNvSpPr>
            <a:spLocks noGrp="1"/>
          </p:cNvSpPr>
          <p:nvPr>
            <p:ph type="ftr" sz="quarter" idx="11"/>
          </p:nvPr>
        </p:nvSpPr>
        <p:spPr/>
        <p:txBody>
          <a:bodyPr/>
          <a:lstStyle/>
          <a:p>
            <a:r>
              <a:rPr lang="zh-CN" altLang="en-US" smtClean="0">
                <a:solidFill>
                  <a:prstClr val="black">
                    <a:lumMod val="85000"/>
                    <a:lumOff val="15000"/>
                  </a:prstClr>
                </a:solidFill>
              </a:rPr>
              <a:t>国务院联防联控机制</a:t>
            </a:r>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E1961FAD-C14D-4EF9-9D90-69C5C1F92140}" type="slidenum">
              <a:rPr lang="en-US" smtClean="0">
                <a:solidFill>
                  <a:prstClr val="black">
                    <a:lumMod val="85000"/>
                    <a:lumOff val="15000"/>
                  </a:prstClr>
                </a:solidFill>
              </a:rPr>
            </a:fld>
            <a:endParaRPr lang="en-US">
              <a:solidFill>
                <a:prstClr val="black">
                  <a:lumMod val="85000"/>
                  <a:lumOff val="15000"/>
                </a:prstClr>
              </a:solidFill>
            </a:endParaRPr>
          </a:p>
        </p:txBody>
      </p:sp>
      <p:sp>
        <p:nvSpPr>
          <p:cNvPr id="7" name="Content Placeholder 2"/>
          <p:cNvSpPr txBox="1"/>
          <p:nvPr/>
        </p:nvSpPr>
        <p:spPr>
          <a:xfrm>
            <a:off x="1009260" y="1651454"/>
            <a:ext cx="9898226" cy="435133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zh-CN" altLang="en-US" dirty="0" smtClean="0">
                <a:solidFill>
                  <a:prstClr val="black"/>
                </a:solidFill>
                <a:latin typeface="微软雅黑" panose="020B0503020204020204" pitchFamily="34" charset="-122"/>
                <a:ea typeface="微软雅黑" panose="020B0503020204020204" pitchFamily="34" charset="-122"/>
              </a:rPr>
              <a:t>（八）加强患者教育</a:t>
            </a:r>
            <a:endParaRPr lang="en-US" altLang="zh-CN" dirty="0" smtClean="0">
              <a:solidFill>
                <a:prstClr val="black"/>
              </a:solidFill>
              <a:latin typeface="微软雅黑" panose="020B0503020204020204" pitchFamily="34" charset="-122"/>
              <a:ea typeface="微软雅黑" panose="020B0503020204020204" pitchFamily="34" charset="-122"/>
            </a:endParaRPr>
          </a:p>
          <a:p>
            <a:pPr>
              <a:lnSpc>
                <a:spcPct val="150000"/>
              </a:lnSpc>
            </a:pPr>
            <a:r>
              <a:rPr lang="zh-CN" altLang="en-US" dirty="0">
                <a:solidFill>
                  <a:prstClr val="black"/>
                </a:solidFill>
                <a:latin typeface="楷体" panose="02010609060101010101" pitchFamily="49" charset="-122"/>
                <a:ea typeface="楷体" panose="02010609060101010101" pitchFamily="49" charset="-122"/>
              </a:rPr>
              <a:t>医疗机构应当积极开展就诊患者及其陪同人员的教育，使其了解新型冠状病毒的防护知识，指导其正确洗手、咳嗽礼仪、医学观察和居家隔离等。</a:t>
            </a:r>
            <a:endParaRPr lang="en-US" altLang="zh-CN" dirty="0" smtClean="0">
              <a:solidFill>
                <a:prstClr val="black"/>
              </a:solidFill>
              <a:latin typeface="楷体" panose="02010609060101010101" pitchFamily="49" charset="-122"/>
              <a:ea typeface="楷体" panose="02010609060101010101" pitchFamily="49" charset="-122"/>
            </a:endParaRPr>
          </a:p>
          <a:p>
            <a:pPr>
              <a:lnSpc>
                <a:spcPct val="120000"/>
              </a:lnSpc>
            </a:pPr>
            <a:endParaRPr lang="en-US" altLang="zh-CN"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4113</Words>
  <Application>WPS 演示</Application>
  <PresentationFormat>自定义</PresentationFormat>
  <Paragraphs>403</Paragraphs>
  <Slides>32</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32</vt:i4>
      </vt:variant>
    </vt:vector>
  </HeadingPairs>
  <TitlesOfParts>
    <vt:vector size="43" baseType="lpstr">
      <vt:lpstr>Arial</vt:lpstr>
      <vt:lpstr>宋体</vt:lpstr>
      <vt:lpstr>Wingdings</vt:lpstr>
      <vt:lpstr>Times New Roman</vt:lpstr>
      <vt:lpstr>楷体</vt:lpstr>
      <vt:lpstr>黑体</vt:lpstr>
      <vt:lpstr>微软雅黑</vt:lpstr>
      <vt:lpstr>Calibri</vt:lpstr>
      <vt:lpstr>Arial Unicode MS</vt:lpstr>
      <vt:lpstr>Calibri Light</vt:lpstr>
      <vt:lpstr>Office Theme</vt:lpstr>
      <vt:lpstr>医疗机构新冠肺炎防控 技术方案</vt:lpstr>
      <vt:lpstr>目录</vt:lpstr>
      <vt:lpstr>一、基本要求</vt:lpstr>
      <vt:lpstr>基本要求</vt:lpstr>
      <vt:lpstr>基本要求</vt:lpstr>
      <vt:lpstr>基本要求</vt:lpstr>
      <vt:lpstr>基本要求</vt:lpstr>
      <vt:lpstr>基本要求</vt:lpstr>
      <vt:lpstr>基本要求</vt:lpstr>
      <vt:lpstr>基本要求</vt:lpstr>
      <vt:lpstr>基本要求</vt:lpstr>
      <vt:lpstr>二、重点部门管理</vt:lpstr>
      <vt:lpstr>重点部门管理</vt:lpstr>
      <vt:lpstr>重点部门管理</vt:lpstr>
      <vt:lpstr>重点部门管理</vt:lpstr>
      <vt:lpstr>重点部门管理</vt:lpstr>
      <vt:lpstr>重点部门管理</vt:lpstr>
      <vt:lpstr>重点部门管理</vt:lpstr>
      <vt:lpstr>重点部门管理</vt:lpstr>
      <vt:lpstr>重点部门管理</vt:lpstr>
      <vt:lpstr>重点部门管理</vt:lpstr>
      <vt:lpstr>重点部门管理</vt:lpstr>
      <vt:lpstr>重点部门管理</vt:lpstr>
      <vt:lpstr>三、医务人员防护</vt:lpstr>
      <vt:lpstr>医务人员防护</vt:lpstr>
      <vt:lpstr>医务人员防护</vt:lpstr>
      <vt:lpstr>医务人员防护</vt:lpstr>
      <vt:lpstr>四、加强患者管理</vt:lpstr>
      <vt:lpstr>加强患者管理</vt:lpstr>
      <vt:lpstr>加强患者管理</vt:lpstr>
      <vt:lpstr>加强患者管理</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监狱新冠肺炎防控 技术方案</dc:title>
  <dc:creator>潘力军</dc:creator>
  <cp:lastModifiedBy>潘力军</cp:lastModifiedBy>
  <cp:revision>30</cp:revision>
  <dcterms:created xsi:type="dcterms:W3CDTF">2020-02-24T03:13:00Z</dcterms:created>
  <dcterms:modified xsi:type="dcterms:W3CDTF">2020-02-24T12:19:26Z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2052-11.3.0.8742</vt:lpwstr>
  </property>
</Properties>
</file>