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9"/>
  </p:notesMasterIdLst>
  <p:sldIdLst>
    <p:sldId id="256" r:id="rId2"/>
    <p:sldId id="257" r:id="rId3"/>
    <p:sldId id="260" r:id="rId4"/>
    <p:sldId id="272" r:id="rId5"/>
    <p:sldId id="265" r:id="rId6"/>
    <p:sldId id="266" r:id="rId7"/>
    <p:sldId id="261" r:id="rId8"/>
    <p:sldId id="273" r:id="rId9"/>
    <p:sldId id="269" r:id="rId10"/>
    <p:sldId id="270" r:id="rId11"/>
    <p:sldId id="271" r:id="rId12"/>
    <p:sldId id="267" r:id="rId13"/>
    <p:sldId id="275" r:id="rId14"/>
    <p:sldId id="263" r:id="rId15"/>
    <p:sldId id="268" r:id="rId16"/>
    <p:sldId id="274" r:id="rId17"/>
    <p:sldId id="264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92" d="100"/>
          <a:sy n="92" d="100"/>
        </p:scale>
        <p:origin x="498" y="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D9145C-331B-4BCB-ADD0-95EBB26F5857}" type="datetimeFigureOut">
              <a:rPr lang="en-US" smtClean="0"/>
              <a:t>2/24/2020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686DC7-8DFF-4A47-988D-D71C57DA90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32206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686DC7-8DFF-4A47-988D-D71C57DA90E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07170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158609C6-9345-45D7-A54E-C0546B1C4196}" type="datetime1">
              <a:rPr lang="en-US" smtClean="0"/>
              <a:t>2/24/2020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40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1pPr>
          </a:lstStyle>
          <a:p>
            <a:r>
              <a:rPr lang="zh-CN" altLang="en-US" dirty="0" smtClean="0"/>
              <a:t>国务院联防联控机制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E1961FAD-C14D-4EF9-9D90-69C5C1F92140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495A0-3F68-4D21-A1E0-C7C583E661B7}" type="datetime1">
              <a:rPr lang="en-US" smtClean="0"/>
              <a:t>2/24/2020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国务院联防联控机制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61FAD-C14D-4EF9-9D90-69C5C1F9214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8C1F9-1432-464F-91EB-B5354E489FD0}" type="datetime1">
              <a:rPr lang="en-US" smtClean="0"/>
              <a:t>2/24/2020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国务院联防联控机制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61FAD-C14D-4EF9-9D90-69C5C1F9214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FD0C0-6ED1-42A2-B16A-C6A9F22D28D8}" type="datetime1">
              <a:rPr lang="en-US" smtClean="0"/>
              <a:t>2/24/2020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国务院联防联控机制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61FAD-C14D-4EF9-9D90-69C5C1F9214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543CE-98D9-4F3F-ACED-F1BC00D16C77}" type="datetime1">
              <a:rPr lang="en-US" smtClean="0"/>
              <a:t>2/24/2020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国务院联防联控机制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61FAD-C14D-4EF9-9D90-69C5C1F9214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FE68A-112D-4ECA-AE1F-FAE052DF671E}" type="datetime1">
              <a:rPr lang="en-US" smtClean="0"/>
              <a:t>2/24/2020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国务院联防联控机制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61FAD-C14D-4EF9-9D90-69C5C1F9214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C0FD8-484B-46F0-929C-F527228B1A58}" type="datetime1">
              <a:rPr lang="en-US" smtClean="0"/>
              <a:t>2/24/2020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国务院联防联控机制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61FAD-C14D-4EF9-9D90-69C5C1F9214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9CD942-EEC6-40D5-8EF8-E7CED594E622}" type="datetime1">
              <a:rPr lang="en-US" smtClean="0"/>
              <a:t>2/24/2020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国务院联防联控机制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61FAD-C14D-4EF9-9D90-69C5C1F9214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252C9F-6A15-4575-8DCD-DBC74BF602D1}" type="datetime1">
              <a:rPr lang="en-US" smtClean="0"/>
              <a:t>2/24/2020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国务院联防联控机制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61FAD-C14D-4EF9-9D90-69C5C1F9214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60072F-A630-4581-9EB1-1BFB2FC96F31}" type="datetime1">
              <a:rPr lang="en-US" smtClean="0"/>
              <a:t>2/24/2020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国务院联防联控机制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61FAD-C14D-4EF9-9D90-69C5C1F9214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26A9F-6061-4015-9205-4D184B0BEEA9}" type="datetime1">
              <a:rPr lang="en-US" smtClean="0"/>
              <a:t>2/24/2020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国务院联防联控机制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61FAD-C14D-4EF9-9D90-69C5C1F9214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47083782-17C5-4A67-829F-C080A90F0FB4}" type="datetime1">
              <a:rPr lang="en-US" smtClean="0"/>
              <a:t>2/24/2020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>
                <a:solidFill>
                  <a:schemeClr val="tx1">
                    <a:lumMod val="85000"/>
                    <a:lumOff val="1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1pPr>
          </a:lstStyle>
          <a:p>
            <a:r>
              <a:rPr lang="zh-CN" altLang="en-US" dirty="0" smtClean="0"/>
              <a:t>国务院联防联控机制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E1961FAD-C14D-4EF9-9D90-69C5C1F92140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托幼机构新冠肺炎防控</a:t>
            </a:r>
            <a:r>
              <a:rPr lang="en-US" altLang="zh-CN" dirty="0" smtClean="0">
                <a:latin typeface="黑体" panose="02010609060101010101" pitchFamily="49" charset="-122"/>
                <a:ea typeface="黑体" panose="02010609060101010101" pitchFamily="49" charset="-122"/>
              </a:rPr>
              <a:t/>
            </a:r>
            <a:br>
              <a:rPr lang="en-US" altLang="zh-CN" dirty="0" smtClean="0">
                <a:latin typeface="黑体" panose="02010609060101010101" pitchFamily="49" charset="-122"/>
                <a:ea typeface="黑体" panose="02010609060101010101" pitchFamily="49" charset="-122"/>
              </a:rPr>
            </a:br>
            <a:r>
              <a:rPr lang="zh-CN" altLang="en-US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技术方案</a:t>
            </a:r>
            <a:endParaRPr lang="en-US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altLang="zh-CN" dirty="0" smtClean="0"/>
          </a:p>
          <a:p>
            <a:r>
              <a:rPr lang="zh-CN" altLang="en-US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国务院联防联控机制</a:t>
            </a:r>
            <a:endParaRPr lang="en-US" altLang="zh-CN" dirty="0" smtClean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r>
              <a:rPr lang="en-US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2020</a:t>
            </a:r>
            <a:r>
              <a:rPr lang="zh-CN" altLang="en-US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年</a:t>
            </a:r>
            <a:r>
              <a:rPr lang="en-US" altLang="zh-CN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02</a:t>
            </a:r>
            <a:r>
              <a:rPr lang="zh-CN" altLang="en-US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月</a:t>
            </a:r>
            <a:r>
              <a:rPr lang="en-US" altLang="zh-CN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24</a:t>
            </a:r>
            <a:r>
              <a:rPr lang="zh-CN" altLang="en-US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日</a:t>
            </a:r>
            <a:endParaRPr lang="en-US" dirty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F44E0-E79A-492D-A8BD-F63CDA2ECB3B}" type="datetime1">
              <a:rPr lang="en-US" smtClean="0"/>
              <a:t>2/24/2020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国务院联防联控机制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61FAD-C14D-4EF9-9D90-69C5C1F92140}" type="slidenum">
              <a:rPr lang="en-US" smtClean="0"/>
              <a:t>1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zh-CN" altLang="en-US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开园</a:t>
            </a: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后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lnSpc>
                <a:spcPct val="120000"/>
              </a:lnSpc>
              <a:buFont typeface="Wingdings" pitchFamily="2" charset="2"/>
              <a:buChar char="Ø"/>
            </a:pPr>
            <a:r>
              <a:rPr lang="en-US" altLang="zh-CN" dirty="0" smtClean="0">
                <a:latin typeface="微软雅黑" pitchFamily="34" charset="-122"/>
                <a:ea typeface="微软雅黑" pitchFamily="34" charset="-122"/>
              </a:rPr>
              <a:t> </a:t>
            </a:r>
            <a:r>
              <a:rPr lang="zh-CN" altLang="zh-CN" sz="3000" dirty="0" smtClean="0">
                <a:latin typeface="微软雅黑" pitchFamily="34" charset="-122"/>
                <a:ea typeface="微软雅黑" pitchFamily="34" charset="-122"/>
              </a:rPr>
              <a:t>加强</a:t>
            </a:r>
            <a:r>
              <a:rPr lang="zh-CN" altLang="zh-CN" sz="3000" dirty="0">
                <a:latin typeface="微软雅黑" pitchFamily="34" charset="-122"/>
                <a:ea typeface="微软雅黑" pitchFamily="34" charset="-122"/>
              </a:rPr>
              <a:t>物体表面清洁</a:t>
            </a:r>
            <a:r>
              <a:rPr lang="zh-CN" altLang="zh-CN" sz="3000" dirty="0" smtClean="0">
                <a:latin typeface="微软雅黑" pitchFamily="34" charset="-122"/>
                <a:ea typeface="微软雅黑" pitchFamily="34" charset="-122"/>
              </a:rPr>
              <a:t>消毒</a:t>
            </a:r>
            <a:endParaRPr lang="en-US" altLang="zh-CN" sz="3000" dirty="0" smtClean="0">
              <a:latin typeface="微软雅黑" pitchFamily="34" charset="-122"/>
              <a:ea typeface="微软雅黑" pitchFamily="34" charset="-122"/>
            </a:endParaRPr>
          </a:p>
          <a:p>
            <a:pPr marL="0" indent="720000">
              <a:lnSpc>
                <a:spcPct val="120000"/>
              </a:lnSpc>
              <a:buNone/>
            </a:pPr>
            <a:r>
              <a:rPr lang="zh-CN" altLang="en-US" dirty="0" smtClean="0">
                <a:latin typeface="Times New Roman" pitchFamily="18" charset="0"/>
                <a:ea typeface="楷体"/>
              </a:rPr>
              <a:t>定期进行并记录；</a:t>
            </a:r>
            <a:endParaRPr lang="en-US" altLang="zh-CN" dirty="0" smtClean="0">
              <a:latin typeface="Times New Roman" pitchFamily="18" charset="0"/>
              <a:ea typeface="楷体"/>
            </a:endParaRPr>
          </a:p>
          <a:p>
            <a:pPr marL="0" indent="720000">
              <a:lnSpc>
                <a:spcPct val="120000"/>
              </a:lnSpc>
              <a:buNone/>
            </a:pPr>
            <a:r>
              <a:rPr lang="zh-CN" altLang="zh-CN" dirty="0" smtClean="0">
                <a:latin typeface="Times New Roman" pitchFamily="18" charset="0"/>
                <a:ea typeface="楷体"/>
              </a:rPr>
              <a:t>高频</a:t>
            </a:r>
            <a:r>
              <a:rPr lang="zh-CN" altLang="zh-CN" dirty="0">
                <a:latin typeface="Times New Roman" pitchFamily="18" charset="0"/>
                <a:ea typeface="楷体"/>
              </a:rPr>
              <a:t>接触</a:t>
            </a:r>
            <a:r>
              <a:rPr lang="zh-CN" altLang="zh-CN" dirty="0" smtClean="0">
                <a:latin typeface="Times New Roman" pitchFamily="18" charset="0"/>
                <a:ea typeface="楷体"/>
              </a:rPr>
              <a:t>表面</a:t>
            </a:r>
            <a:r>
              <a:rPr lang="zh-CN" altLang="en-US" dirty="0" smtClean="0">
                <a:latin typeface="Times New Roman" pitchFamily="18" charset="0"/>
                <a:ea typeface="楷体"/>
              </a:rPr>
              <a:t>如</a:t>
            </a:r>
            <a:r>
              <a:rPr lang="zh-CN" altLang="zh-CN" dirty="0" smtClean="0">
                <a:latin typeface="Times New Roman" pitchFamily="18" charset="0"/>
                <a:ea typeface="楷体"/>
              </a:rPr>
              <a:t>门</a:t>
            </a:r>
            <a:r>
              <a:rPr lang="zh-CN" altLang="zh-CN" dirty="0">
                <a:latin typeface="Times New Roman" pitchFamily="18" charset="0"/>
                <a:ea typeface="楷体"/>
              </a:rPr>
              <a:t>把手、水龙头、楼梯扶手、床围栏</a:t>
            </a:r>
            <a:r>
              <a:rPr lang="zh-CN" altLang="zh-CN" dirty="0" smtClean="0">
                <a:latin typeface="Times New Roman" pitchFamily="18" charset="0"/>
                <a:ea typeface="楷体"/>
              </a:rPr>
              <a:t>等</a:t>
            </a:r>
            <a:r>
              <a:rPr lang="zh-CN" altLang="en-US" dirty="0" smtClean="0">
                <a:latin typeface="Times New Roman" pitchFamily="18" charset="0"/>
                <a:ea typeface="楷体"/>
              </a:rPr>
              <a:t>，</a:t>
            </a:r>
            <a:r>
              <a:rPr lang="zh-CN" altLang="zh-CN" dirty="0" smtClean="0">
                <a:latin typeface="Times New Roman" pitchFamily="18" charset="0"/>
                <a:ea typeface="楷体"/>
              </a:rPr>
              <a:t>有效氯</a:t>
            </a:r>
            <a:endParaRPr lang="en-US" altLang="zh-CN" dirty="0" smtClean="0">
              <a:latin typeface="Times New Roman" pitchFamily="18" charset="0"/>
              <a:ea typeface="楷体"/>
            </a:endParaRPr>
          </a:p>
          <a:p>
            <a:pPr marL="0" indent="720000">
              <a:lnSpc>
                <a:spcPct val="120000"/>
              </a:lnSpc>
              <a:buNone/>
            </a:pPr>
            <a:r>
              <a:rPr lang="en-US" altLang="zh-CN" dirty="0" smtClean="0">
                <a:latin typeface="Times New Roman" pitchFamily="18" charset="0"/>
                <a:ea typeface="楷体"/>
              </a:rPr>
              <a:t>250~500mg/L</a:t>
            </a:r>
            <a:r>
              <a:rPr lang="zh-CN" altLang="zh-CN" dirty="0">
                <a:latin typeface="Times New Roman" pitchFamily="18" charset="0"/>
                <a:ea typeface="楷体"/>
              </a:rPr>
              <a:t>的含氯消毒剂进行</a:t>
            </a:r>
            <a:r>
              <a:rPr lang="zh-CN" altLang="zh-CN" dirty="0" smtClean="0">
                <a:latin typeface="Times New Roman" pitchFamily="18" charset="0"/>
                <a:ea typeface="楷体"/>
              </a:rPr>
              <a:t>擦拭</a:t>
            </a:r>
            <a:r>
              <a:rPr lang="zh-CN" altLang="en-US" dirty="0" smtClean="0">
                <a:latin typeface="Times New Roman" pitchFamily="18" charset="0"/>
                <a:ea typeface="楷体"/>
              </a:rPr>
              <a:t>；</a:t>
            </a:r>
            <a:endParaRPr lang="en-US" altLang="zh-CN" dirty="0" smtClean="0">
              <a:latin typeface="Times New Roman" pitchFamily="18" charset="0"/>
              <a:ea typeface="楷体"/>
            </a:endParaRPr>
          </a:p>
          <a:p>
            <a:pPr marL="0" indent="720000">
              <a:lnSpc>
                <a:spcPct val="120000"/>
              </a:lnSpc>
              <a:buNone/>
            </a:pPr>
            <a:r>
              <a:rPr lang="zh-CN" altLang="zh-CN" dirty="0" smtClean="0">
                <a:latin typeface="Times New Roman" pitchFamily="18" charset="0"/>
                <a:ea typeface="楷体"/>
              </a:rPr>
              <a:t>每日</a:t>
            </a:r>
            <a:r>
              <a:rPr lang="zh-CN" altLang="zh-CN" dirty="0">
                <a:latin typeface="Times New Roman" pitchFamily="18" charset="0"/>
                <a:ea typeface="楷体"/>
              </a:rPr>
              <a:t>“三餐两点”前对儿童就餐桌面常规</a:t>
            </a:r>
            <a:r>
              <a:rPr lang="zh-CN" altLang="zh-CN" dirty="0" smtClean="0">
                <a:latin typeface="Times New Roman" pitchFamily="18" charset="0"/>
                <a:ea typeface="楷体"/>
              </a:rPr>
              <a:t>消毒</a:t>
            </a:r>
            <a:r>
              <a:rPr lang="zh-CN" altLang="en-US" dirty="0" smtClean="0">
                <a:latin typeface="Times New Roman" pitchFamily="18" charset="0"/>
                <a:ea typeface="楷体"/>
              </a:rPr>
              <a:t>。</a:t>
            </a:r>
            <a:endParaRPr lang="en-US" altLang="zh-CN" dirty="0" smtClean="0">
              <a:latin typeface="Times New Roman" pitchFamily="18" charset="0"/>
              <a:ea typeface="楷体"/>
            </a:endParaRPr>
          </a:p>
          <a:p>
            <a:pPr>
              <a:lnSpc>
                <a:spcPct val="120000"/>
              </a:lnSpc>
              <a:buFont typeface="Wingdings" pitchFamily="2" charset="2"/>
              <a:buChar char="Ø"/>
            </a:pPr>
            <a:r>
              <a:rPr lang="en-US" altLang="zh-CN" dirty="0" smtClean="0">
                <a:latin typeface="微软雅黑" pitchFamily="34" charset="-122"/>
                <a:ea typeface="微软雅黑" pitchFamily="34" charset="-122"/>
              </a:rPr>
              <a:t> </a:t>
            </a:r>
            <a:r>
              <a:rPr lang="zh-CN" altLang="zh-CN" sz="3000" dirty="0" smtClean="0">
                <a:latin typeface="微软雅黑" pitchFamily="34" charset="-122"/>
                <a:ea typeface="微软雅黑" pitchFamily="34" charset="-122"/>
              </a:rPr>
              <a:t>卫生洁具</a:t>
            </a:r>
            <a:r>
              <a:rPr lang="zh-CN" altLang="zh-CN" sz="3000" dirty="0">
                <a:latin typeface="微软雅黑" pitchFamily="34" charset="-122"/>
                <a:ea typeface="微软雅黑" pitchFamily="34" charset="-122"/>
              </a:rPr>
              <a:t>消毒</a:t>
            </a:r>
            <a:endParaRPr lang="en-US" altLang="zh-CN" sz="3000" dirty="0">
              <a:latin typeface="微软雅黑" pitchFamily="34" charset="-122"/>
              <a:ea typeface="微软雅黑" pitchFamily="34" charset="-122"/>
            </a:endParaRPr>
          </a:p>
          <a:p>
            <a:pPr marL="0" indent="720000">
              <a:lnSpc>
                <a:spcPct val="120000"/>
              </a:lnSpc>
              <a:buNone/>
            </a:pPr>
            <a:r>
              <a:rPr lang="en-US" altLang="zh-CN" dirty="0">
                <a:latin typeface="Times New Roman" pitchFamily="18" charset="0"/>
                <a:ea typeface="楷体"/>
              </a:rPr>
              <a:t>500mg/L</a:t>
            </a:r>
            <a:r>
              <a:rPr lang="zh-CN" altLang="zh-CN" dirty="0">
                <a:latin typeface="Times New Roman" pitchFamily="18" charset="0"/>
                <a:ea typeface="楷体"/>
              </a:rPr>
              <a:t>含氯消毒剂浸泡或擦拭，作用</a:t>
            </a:r>
            <a:r>
              <a:rPr lang="en-US" altLang="zh-CN" dirty="0">
                <a:latin typeface="Times New Roman" pitchFamily="18" charset="0"/>
                <a:ea typeface="楷体"/>
              </a:rPr>
              <a:t>30</a:t>
            </a:r>
            <a:r>
              <a:rPr lang="zh-CN" altLang="zh-CN" dirty="0">
                <a:latin typeface="Times New Roman" pitchFamily="18" charset="0"/>
                <a:ea typeface="楷体"/>
              </a:rPr>
              <a:t>分钟后，清水冲洗</a:t>
            </a:r>
            <a:r>
              <a:rPr lang="zh-CN" altLang="zh-CN" dirty="0" smtClean="0">
                <a:latin typeface="Times New Roman" pitchFamily="18" charset="0"/>
                <a:ea typeface="楷体"/>
              </a:rPr>
              <a:t>干净</a:t>
            </a:r>
            <a:r>
              <a:rPr lang="zh-CN" altLang="en-US" dirty="0" smtClean="0">
                <a:latin typeface="Times New Roman" pitchFamily="18" charset="0"/>
                <a:ea typeface="楷体"/>
              </a:rPr>
              <a:t>。</a:t>
            </a:r>
            <a:endParaRPr lang="zh-CN" altLang="zh-CN" dirty="0">
              <a:latin typeface="Times New Roman" pitchFamily="18" charset="0"/>
              <a:ea typeface="楷体"/>
            </a:endParaRPr>
          </a:p>
          <a:p>
            <a:pPr marL="0" indent="720000">
              <a:lnSpc>
                <a:spcPct val="120000"/>
              </a:lnSpc>
              <a:buNone/>
            </a:pPr>
            <a:endParaRPr lang="zh-CN" altLang="en-US" dirty="0">
              <a:ea typeface="楷体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FD0C0-6ED1-42A2-B16A-C6A9F22D28D8}" type="datetime1">
              <a:rPr lang="en-US" smtClean="0"/>
              <a:t>2/24/2020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国务院联防联控机制</a:t>
            </a:r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61FAD-C14D-4EF9-9D90-69C5C1F92140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6309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zh-CN" altLang="en-US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开园后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Font typeface="Wingdings" pitchFamily="2" charset="2"/>
              <a:buChar char="Ø"/>
            </a:pPr>
            <a:r>
              <a:rPr lang="en-US" altLang="zh-CN" dirty="0" smtClean="0">
                <a:latin typeface="微软雅黑" pitchFamily="34" charset="-122"/>
                <a:ea typeface="微软雅黑" pitchFamily="34" charset="-122"/>
              </a:rPr>
              <a:t> </a:t>
            </a:r>
            <a:r>
              <a:rPr lang="zh-CN" altLang="zh-CN" dirty="0" smtClean="0">
                <a:latin typeface="微软雅黑" pitchFamily="34" charset="-122"/>
                <a:ea typeface="微软雅黑" pitchFamily="34" charset="-122"/>
              </a:rPr>
              <a:t>加强</a:t>
            </a:r>
            <a:r>
              <a:rPr lang="zh-CN" altLang="zh-CN" dirty="0">
                <a:latin typeface="微软雅黑" pitchFamily="34" charset="-122"/>
                <a:ea typeface="微软雅黑" pitchFamily="34" charset="-122"/>
              </a:rPr>
              <a:t>餐（饮）具的清洁</a:t>
            </a:r>
            <a:r>
              <a:rPr lang="zh-CN" altLang="zh-CN" dirty="0" smtClean="0">
                <a:latin typeface="微软雅黑" pitchFamily="34" charset="-122"/>
                <a:ea typeface="微软雅黑" pitchFamily="34" charset="-122"/>
              </a:rPr>
              <a:t>消毒</a:t>
            </a:r>
            <a:endParaRPr lang="en-US" altLang="zh-CN" dirty="0" smtClean="0">
              <a:latin typeface="微软雅黑" pitchFamily="34" charset="-122"/>
              <a:ea typeface="微软雅黑" pitchFamily="34" charset="-122"/>
            </a:endParaRPr>
          </a:p>
          <a:p>
            <a:pPr marL="0" indent="720000">
              <a:lnSpc>
                <a:spcPct val="120000"/>
              </a:lnSpc>
              <a:buNone/>
            </a:pPr>
            <a:r>
              <a:rPr lang="zh-CN" altLang="zh-CN" dirty="0" smtClean="0">
                <a:latin typeface="Times New Roman" pitchFamily="18" charset="0"/>
                <a:ea typeface="楷体"/>
              </a:rPr>
              <a:t>餐</a:t>
            </a:r>
            <a:r>
              <a:rPr lang="zh-CN" altLang="zh-CN" dirty="0">
                <a:latin typeface="Times New Roman" pitchFamily="18" charset="0"/>
                <a:ea typeface="楷体"/>
              </a:rPr>
              <a:t>（饮）具应当一人一具</a:t>
            </a:r>
            <a:r>
              <a:rPr lang="zh-CN" altLang="zh-CN" dirty="0" smtClean="0">
                <a:latin typeface="Times New Roman" pitchFamily="18" charset="0"/>
                <a:ea typeface="楷体"/>
              </a:rPr>
              <a:t>一</a:t>
            </a:r>
            <a:r>
              <a:rPr lang="zh-CN" altLang="en-US" dirty="0" smtClean="0">
                <a:latin typeface="Times New Roman" pitchFamily="18" charset="0"/>
                <a:ea typeface="楷体"/>
              </a:rPr>
              <a:t>用一</a:t>
            </a:r>
            <a:r>
              <a:rPr lang="zh-CN" altLang="zh-CN" dirty="0" smtClean="0">
                <a:latin typeface="Times New Roman" pitchFamily="18" charset="0"/>
                <a:ea typeface="楷体"/>
              </a:rPr>
              <a:t>消毒</a:t>
            </a:r>
            <a:r>
              <a:rPr lang="zh-CN" altLang="en-US" dirty="0" smtClean="0">
                <a:latin typeface="Times New Roman" pitchFamily="18" charset="0"/>
                <a:ea typeface="楷体"/>
              </a:rPr>
              <a:t>；</a:t>
            </a:r>
            <a:endParaRPr lang="en-US" altLang="zh-CN" dirty="0" smtClean="0">
              <a:latin typeface="Times New Roman" pitchFamily="18" charset="0"/>
              <a:ea typeface="楷体"/>
            </a:endParaRPr>
          </a:p>
          <a:p>
            <a:pPr marL="0" indent="720000">
              <a:lnSpc>
                <a:spcPct val="120000"/>
              </a:lnSpc>
              <a:buNone/>
            </a:pPr>
            <a:r>
              <a:rPr lang="zh-CN" altLang="en-US" dirty="0">
                <a:latin typeface="Times New Roman" pitchFamily="18" charset="0"/>
                <a:ea typeface="楷体"/>
              </a:rPr>
              <a:t>消毒</a:t>
            </a:r>
            <a:r>
              <a:rPr lang="zh-CN" altLang="en-US" dirty="0" smtClean="0">
                <a:latin typeface="Times New Roman" pitchFamily="18" charset="0"/>
                <a:ea typeface="楷体"/>
              </a:rPr>
              <a:t>方式（</a:t>
            </a:r>
            <a:r>
              <a:rPr lang="zh-CN" altLang="en-US" dirty="0">
                <a:latin typeface="Times New Roman" pitchFamily="18" charset="0"/>
                <a:ea typeface="楷体"/>
              </a:rPr>
              <a:t>去除残渣</a:t>
            </a:r>
            <a:r>
              <a:rPr lang="zh-CN" altLang="en-US" dirty="0" smtClean="0">
                <a:latin typeface="Times New Roman" pitchFamily="18" charset="0"/>
                <a:ea typeface="楷体"/>
              </a:rPr>
              <a:t>）</a:t>
            </a:r>
            <a:r>
              <a:rPr lang="zh-CN" altLang="en-US" dirty="0" smtClean="0">
                <a:latin typeface="Times New Roman" pitchFamily="18" charset="0"/>
                <a:ea typeface="楷体"/>
              </a:rPr>
              <a:t>后，</a:t>
            </a:r>
            <a:r>
              <a:rPr lang="zh-CN" altLang="zh-CN" dirty="0" smtClean="0">
                <a:latin typeface="Times New Roman" pitchFamily="18" charset="0"/>
                <a:ea typeface="楷体"/>
              </a:rPr>
              <a:t>煮沸</a:t>
            </a:r>
            <a:r>
              <a:rPr lang="zh-CN" altLang="zh-CN" dirty="0">
                <a:latin typeface="Times New Roman" pitchFamily="18" charset="0"/>
                <a:ea typeface="楷体"/>
              </a:rPr>
              <a:t>或流通蒸汽消毒</a:t>
            </a:r>
            <a:r>
              <a:rPr lang="en-US" altLang="zh-CN" dirty="0">
                <a:latin typeface="Times New Roman" pitchFamily="18" charset="0"/>
                <a:ea typeface="楷体"/>
              </a:rPr>
              <a:t>15</a:t>
            </a:r>
            <a:r>
              <a:rPr lang="zh-CN" altLang="zh-CN" dirty="0" smtClean="0">
                <a:latin typeface="Times New Roman" pitchFamily="18" charset="0"/>
                <a:ea typeface="楷体"/>
              </a:rPr>
              <a:t>分钟</a:t>
            </a:r>
            <a:r>
              <a:rPr lang="zh-CN" altLang="en-US" dirty="0" smtClean="0">
                <a:latin typeface="Times New Roman" pitchFamily="18" charset="0"/>
                <a:ea typeface="楷体"/>
              </a:rPr>
              <a:t>、或</a:t>
            </a:r>
            <a:r>
              <a:rPr lang="zh-CN" altLang="zh-CN" dirty="0" smtClean="0">
                <a:latin typeface="Times New Roman" pitchFamily="18" charset="0"/>
                <a:ea typeface="楷体"/>
              </a:rPr>
              <a:t>热力</a:t>
            </a:r>
            <a:r>
              <a:rPr lang="en-US" altLang="zh-CN" dirty="0" smtClean="0">
                <a:latin typeface="Times New Roman" pitchFamily="18" charset="0"/>
                <a:ea typeface="楷体"/>
              </a:rPr>
              <a:t> </a:t>
            </a:r>
            <a:endParaRPr lang="en-US" altLang="zh-CN" dirty="0" smtClean="0">
              <a:latin typeface="Times New Roman" pitchFamily="18" charset="0"/>
              <a:ea typeface="楷体"/>
            </a:endParaRPr>
          </a:p>
          <a:p>
            <a:pPr marL="0" indent="720000">
              <a:lnSpc>
                <a:spcPct val="120000"/>
              </a:lnSpc>
              <a:buNone/>
            </a:pPr>
            <a:r>
              <a:rPr lang="zh-CN" altLang="zh-CN" dirty="0" smtClean="0">
                <a:latin typeface="Times New Roman" pitchFamily="18" charset="0"/>
                <a:ea typeface="楷体"/>
              </a:rPr>
              <a:t>消毒柜</a:t>
            </a:r>
            <a:r>
              <a:rPr lang="zh-CN" altLang="en-US" dirty="0" smtClean="0">
                <a:latin typeface="Times New Roman" pitchFamily="18" charset="0"/>
                <a:ea typeface="楷体"/>
              </a:rPr>
              <a:t>、或</a:t>
            </a:r>
            <a:r>
              <a:rPr lang="zh-CN" altLang="zh-CN" dirty="0" smtClean="0">
                <a:latin typeface="Times New Roman" pitchFamily="18" charset="0"/>
                <a:ea typeface="楷体"/>
              </a:rPr>
              <a:t>有效氯</a:t>
            </a:r>
            <a:r>
              <a:rPr lang="en-US" altLang="zh-CN" dirty="0">
                <a:latin typeface="Times New Roman" pitchFamily="18" charset="0"/>
                <a:ea typeface="楷体"/>
              </a:rPr>
              <a:t>250mg/L</a:t>
            </a:r>
            <a:r>
              <a:rPr lang="zh-CN" altLang="zh-CN" dirty="0">
                <a:latin typeface="Times New Roman" pitchFamily="18" charset="0"/>
                <a:ea typeface="楷体"/>
              </a:rPr>
              <a:t>的含氯消毒剂浸泡</a:t>
            </a:r>
            <a:r>
              <a:rPr lang="en-US" altLang="zh-CN" dirty="0">
                <a:latin typeface="Times New Roman" pitchFamily="18" charset="0"/>
                <a:ea typeface="楷体"/>
              </a:rPr>
              <a:t>30</a:t>
            </a:r>
            <a:r>
              <a:rPr lang="zh-CN" altLang="zh-CN" dirty="0" smtClean="0">
                <a:latin typeface="Times New Roman" pitchFamily="18" charset="0"/>
                <a:ea typeface="楷体"/>
              </a:rPr>
              <a:t>分钟</a:t>
            </a:r>
            <a:r>
              <a:rPr lang="zh-CN" altLang="en-US" dirty="0" smtClean="0">
                <a:latin typeface="Times New Roman" pitchFamily="18" charset="0"/>
                <a:ea typeface="楷体"/>
              </a:rPr>
              <a:t>。</a:t>
            </a:r>
            <a:endParaRPr lang="en-US" altLang="zh-CN" dirty="0" smtClean="0">
              <a:latin typeface="Times New Roman" pitchFamily="18" charset="0"/>
              <a:ea typeface="楷体"/>
            </a:endParaRPr>
          </a:p>
          <a:p>
            <a:pPr>
              <a:buFont typeface="Wingdings" pitchFamily="2" charset="2"/>
              <a:buChar char="Ø"/>
            </a:pPr>
            <a:r>
              <a:rPr lang="en-US" altLang="zh-CN" dirty="0" smtClean="0">
                <a:latin typeface="微软雅黑" pitchFamily="34" charset="-122"/>
                <a:ea typeface="微软雅黑" pitchFamily="34" charset="-122"/>
              </a:rPr>
              <a:t> </a:t>
            </a:r>
            <a:r>
              <a:rPr lang="zh-CN" altLang="zh-CN" dirty="0" smtClean="0">
                <a:latin typeface="微软雅黑" pitchFamily="34" charset="-122"/>
                <a:ea typeface="微软雅黑" pitchFamily="34" charset="-122"/>
              </a:rPr>
              <a:t>加强</a:t>
            </a:r>
            <a:r>
              <a:rPr lang="zh-CN" altLang="zh-CN" dirty="0">
                <a:latin typeface="微软雅黑" pitchFamily="34" charset="-122"/>
                <a:ea typeface="微软雅黑" pitchFamily="34" charset="-122"/>
              </a:rPr>
              <a:t>垃圾分类</a:t>
            </a:r>
            <a:r>
              <a:rPr lang="zh-CN" altLang="zh-CN" dirty="0" smtClean="0">
                <a:latin typeface="微软雅黑" pitchFamily="34" charset="-122"/>
                <a:ea typeface="微软雅黑" pitchFamily="34" charset="-122"/>
              </a:rPr>
              <a:t>管理</a:t>
            </a:r>
            <a:endParaRPr lang="en-US" altLang="zh-CN" dirty="0">
              <a:latin typeface="微软雅黑" pitchFamily="34" charset="-122"/>
              <a:ea typeface="微软雅黑" pitchFamily="34" charset="-122"/>
            </a:endParaRPr>
          </a:p>
          <a:p>
            <a:pPr marL="0" indent="720000">
              <a:lnSpc>
                <a:spcPct val="120000"/>
              </a:lnSpc>
              <a:buNone/>
            </a:pPr>
            <a:r>
              <a:rPr lang="zh-CN" altLang="en-US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及时</a:t>
            </a:r>
            <a:r>
              <a:rPr lang="zh-CN" altLang="zh-CN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收集清运</a:t>
            </a:r>
            <a:r>
              <a:rPr lang="zh-CN" altLang="en-US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；</a:t>
            </a:r>
            <a:endParaRPr lang="en-US" altLang="zh-CN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indent="720000">
              <a:lnSpc>
                <a:spcPct val="120000"/>
              </a:lnSpc>
              <a:buNone/>
            </a:pPr>
            <a:r>
              <a:rPr lang="zh-CN" altLang="zh-CN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垃圾</a:t>
            </a:r>
            <a:r>
              <a:rPr lang="zh-CN" altLang="zh-CN" dirty="0">
                <a:latin typeface="楷体" panose="02010609060101010101" pitchFamily="49" charset="-122"/>
                <a:ea typeface="楷体" panose="02010609060101010101" pitchFamily="49" charset="-122"/>
              </a:rPr>
              <a:t>盛装</a:t>
            </a:r>
            <a:r>
              <a:rPr lang="zh-CN" altLang="zh-CN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容器，</a:t>
            </a:r>
            <a:r>
              <a:rPr lang="zh-CN" altLang="zh-CN" dirty="0">
                <a:latin typeface="楷体" panose="02010609060101010101" pitchFamily="49" charset="-122"/>
                <a:ea typeface="楷体" panose="02010609060101010101" pitchFamily="49" charset="-122"/>
              </a:rPr>
              <a:t>可用有效氯</a:t>
            </a:r>
            <a:r>
              <a:rPr lang="en-US" altLang="zh-CN" dirty="0">
                <a:latin typeface="楷体" panose="02010609060101010101" pitchFamily="49" charset="-122"/>
                <a:ea typeface="楷体" panose="02010609060101010101" pitchFamily="49" charset="-122"/>
                <a:cs typeface="Times New Roman" pitchFamily="18" charset="0"/>
              </a:rPr>
              <a:t>500mg/L</a:t>
            </a:r>
            <a:r>
              <a:rPr lang="zh-CN" altLang="zh-CN" dirty="0">
                <a:latin typeface="楷体" panose="02010609060101010101" pitchFamily="49" charset="-122"/>
                <a:ea typeface="楷体" panose="02010609060101010101" pitchFamily="49" charset="-122"/>
              </a:rPr>
              <a:t>的含氯消毒剂</a:t>
            </a:r>
            <a:r>
              <a:rPr lang="zh-CN" altLang="zh-CN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定期消毒</a:t>
            </a:r>
            <a:r>
              <a:rPr lang="zh-CN" altLang="en-US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zh-CN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indent="0">
              <a:buNone/>
            </a:pP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FD0C0-6ED1-42A2-B16A-C6A9F22D28D8}" type="datetime1">
              <a:rPr lang="en-US" smtClean="0"/>
              <a:t>2/24/2020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国务院联防联控机制</a:t>
            </a:r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61FAD-C14D-4EF9-9D90-69C5C1F92140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0244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748554" cy="1325563"/>
          </a:xfrm>
        </p:spPr>
        <p:txBody>
          <a:bodyPr/>
          <a:lstStyle/>
          <a:p>
            <a:pPr algn="ctr"/>
            <a:r>
              <a:rPr lang="zh-CN" altLang="en-US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开园后</a:t>
            </a:r>
            <a:endParaRPr lang="en-US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lnSpc>
                <a:spcPct val="200000"/>
              </a:lnSpc>
              <a:buFont typeface="Wingdings" pitchFamily="2" charset="2"/>
              <a:buChar char="Ø"/>
            </a:pPr>
            <a:r>
              <a:rPr lang="en-US" altLang="zh-CN" dirty="0" smtClean="0">
                <a:latin typeface="微软雅黑" pitchFamily="34" charset="-122"/>
                <a:ea typeface="微软雅黑" pitchFamily="34" charset="-122"/>
              </a:rPr>
              <a:t>  </a:t>
            </a:r>
            <a:r>
              <a:rPr lang="zh-CN" altLang="zh-CN" dirty="0" smtClean="0">
                <a:latin typeface="微软雅黑" pitchFamily="34" charset="-122"/>
                <a:ea typeface="微软雅黑" pitchFamily="34" charset="-122"/>
              </a:rPr>
              <a:t>佩戴</a:t>
            </a:r>
            <a:r>
              <a:rPr lang="zh-CN" altLang="zh-CN" dirty="0">
                <a:latin typeface="微软雅黑" pitchFamily="34" charset="-122"/>
                <a:ea typeface="微软雅黑" pitchFamily="34" charset="-122"/>
              </a:rPr>
              <a:t>医用</a:t>
            </a:r>
            <a:r>
              <a:rPr lang="zh-CN" altLang="zh-CN" dirty="0" smtClean="0">
                <a:latin typeface="微软雅黑" pitchFamily="34" charset="-122"/>
                <a:ea typeface="微软雅黑" pitchFamily="34" charset="-122"/>
              </a:rPr>
              <a:t>口罩</a:t>
            </a:r>
            <a:r>
              <a:rPr lang="en-US" altLang="zh-CN" dirty="0" smtClean="0">
                <a:ea typeface="楷体"/>
              </a:rPr>
              <a:t>-------</a:t>
            </a:r>
            <a:r>
              <a:rPr lang="zh-CN" altLang="zh-CN" dirty="0" smtClean="0">
                <a:ea typeface="楷体"/>
              </a:rPr>
              <a:t>教师授课</a:t>
            </a:r>
            <a:r>
              <a:rPr lang="zh-CN" altLang="en-US" dirty="0" smtClean="0">
                <a:ea typeface="楷体"/>
              </a:rPr>
              <a:t>时</a:t>
            </a:r>
            <a:endParaRPr lang="en-US" altLang="zh-CN" dirty="0" smtClean="0">
              <a:ea typeface="楷体"/>
            </a:endParaRPr>
          </a:p>
          <a:p>
            <a:pPr>
              <a:lnSpc>
                <a:spcPct val="200000"/>
              </a:lnSpc>
              <a:buFont typeface="Wingdings" pitchFamily="2" charset="2"/>
              <a:buChar char="Ø"/>
            </a:pPr>
            <a:r>
              <a:rPr lang="en-US" altLang="zh-CN" dirty="0" smtClean="0">
                <a:latin typeface="微软雅黑" pitchFamily="34" charset="-122"/>
                <a:ea typeface="微软雅黑" pitchFamily="34" charset="-122"/>
              </a:rPr>
              <a:t>  </a:t>
            </a:r>
            <a:r>
              <a:rPr lang="en-US" altLang="zh-CN" dirty="0" err="1" smtClean="0">
                <a:latin typeface="微软雅黑" pitchFamily="34" charset="-122"/>
                <a:ea typeface="微软雅黑" pitchFamily="34" charset="-122"/>
              </a:rPr>
              <a:t>严格落实手卫生措施</a:t>
            </a:r>
            <a:r>
              <a:rPr lang="en-US" altLang="zh-CN" dirty="0" smtClean="0"/>
              <a:t> </a:t>
            </a:r>
            <a:r>
              <a:rPr lang="en-US" altLang="zh-CN" dirty="0">
                <a:ea typeface="楷体"/>
              </a:rPr>
              <a:t>------- </a:t>
            </a:r>
            <a:r>
              <a:rPr lang="en-US" altLang="zh-CN" dirty="0" err="1" smtClean="0">
                <a:ea typeface="楷体"/>
              </a:rPr>
              <a:t>教职员工及儿童</a:t>
            </a:r>
            <a:endParaRPr lang="en-US" altLang="zh-CN" dirty="0" smtClean="0">
              <a:ea typeface="楷体"/>
            </a:endParaRPr>
          </a:p>
          <a:p>
            <a:pPr>
              <a:lnSpc>
                <a:spcPct val="200000"/>
              </a:lnSpc>
              <a:buFont typeface="Wingdings" pitchFamily="2" charset="2"/>
              <a:buChar char="Ø"/>
            </a:pPr>
            <a:r>
              <a:rPr lang="en-US" altLang="zh-CN" dirty="0" smtClean="0">
                <a:latin typeface="微软雅黑" pitchFamily="34" charset="-122"/>
                <a:ea typeface="微软雅黑" pitchFamily="34" charset="-122"/>
              </a:rPr>
              <a:t>  </a:t>
            </a:r>
            <a:r>
              <a:rPr lang="zh-CN" altLang="zh-CN" dirty="0" smtClean="0">
                <a:latin typeface="微软雅黑" pitchFamily="34" charset="-122"/>
                <a:ea typeface="微软雅黑" pitchFamily="34" charset="-122"/>
              </a:rPr>
              <a:t>以下</a:t>
            </a:r>
            <a:r>
              <a:rPr lang="zh-CN" altLang="zh-CN" dirty="0">
                <a:latin typeface="微软雅黑" pitchFamily="34" charset="-122"/>
                <a:ea typeface="微软雅黑" pitchFamily="34" charset="-122"/>
              </a:rPr>
              <a:t>情况必须洗手</a:t>
            </a:r>
            <a:r>
              <a:rPr lang="zh-CN" altLang="zh-CN" dirty="0" smtClean="0"/>
              <a:t>：</a:t>
            </a:r>
            <a:endParaRPr lang="en-US" altLang="zh-CN" dirty="0" smtClean="0"/>
          </a:p>
          <a:p>
            <a:pPr marL="0" indent="720000">
              <a:lnSpc>
                <a:spcPct val="120000"/>
              </a:lnSpc>
              <a:buNone/>
            </a:pPr>
            <a:r>
              <a:rPr lang="zh-CN" altLang="zh-CN" dirty="0" smtClean="0">
                <a:ea typeface="楷体"/>
              </a:rPr>
              <a:t>入园</a:t>
            </a:r>
            <a:r>
              <a:rPr lang="zh-CN" altLang="zh-CN" dirty="0">
                <a:ea typeface="楷体"/>
              </a:rPr>
              <a:t>后、进食前、如厕前后、</a:t>
            </a:r>
            <a:r>
              <a:rPr lang="zh-CN" altLang="zh-CN" dirty="0" smtClean="0">
                <a:ea typeface="楷体"/>
              </a:rPr>
              <a:t>从户外进入室内</a:t>
            </a:r>
            <a:r>
              <a:rPr lang="zh-CN" altLang="zh-CN" dirty="0">
                <a:ea typeface="楷体"/>
              </a:rPr>
              <a:t>、接触污渍后</a:t>
            </a:r>
            <a:r>
              <a:rPr lang="zh-CN" altLang="zh-CN" dirty="0" smtClean="0">
                <a:ea typeface="楷体"/>
              </a:rPr>
              <a:t>、</a:t>
            </a:r>
            <a:endParaRPr lang="en-US" altLang="zh-CN" dirty="0" smtClean="0">
              <a:ea typeface="楷体"/>
            </a:endParaRPr>
          </a:p>
          <a:p>
            <a:pPr marL="0" indent="720000">
              <a:lnSpc>
                <a:spcPct val="120000"/>
              </a:lnSpc>
              <a:buNone/>
            </a:pPr>
            <a:r>
              <a:rPr lang="zh-CN" altLang="zh-CN" dirty="0" smtClean="0">
                <a:ea typeface="楷体"/>
              </a:rPr>
              <a:t>擤</a:t>
            </a:r>
            <a:r>
              <a:rPr lang="zh-CN" altLang="zh-CN" dirty="0">
                <a:ea typeface="楷体"/>
              </a:rPr>
              <a:t>鼻涕后、打喷嚏用手遮掩口鼻后、手</a:t>
            </a:r>
            <a:r>
              <a:rPr lang="zh-CN" altLang="zh-CN" dirty="0" smtClean="0">
                <a:ea typeface="楷体"/>
              </a:rPr>
              <a:t>弄脏</a:t>
            </a:r>
            <a:r>
              <a:rPr lang="zh-CN" altLang="zh-CN" dirty="0">
                <a:ea typeface="楷体"/>
              </a:rPr>
              <a:t>后等。</a:t>
            </a:r>
            <a:endParaRPr lang="en-US" dirty="0">
              <a:ea typeface="楷体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FD0C0-6ED1-42A2-B16A-C6A9F22D28D8}" type="datetime1">
              <a:rPr lang="en-US" smtClean="0"/>
              <a:t>2/24/2020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国务院联防联控机制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61FAD-C14D-4EF9-9D90-69C5C1F92140}" type="slidenum">
              <a:rPr lang="en-US" smtClean="0"/>
              <a:t>12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zh-CN" altLang="en-US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开园</a:t>
            </a: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后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668871"/>
            <a:ext cx="10683240" cy="4601300"/>
          </a:xfrm>
        </p:spPr>
        <p:txBody>
          <a:bodyPr>
            <a:normAutofit fontScale="77500" lnSpcReduction="20000"/>
          </a:bodyPr>
          <a:lstStyle/>
          <a:p>
            <a:pPr>
              <a:buFont typeface="Wingdings" pitchFamily="2" charset="2"/>
              <a:buChar char="Ø"/>
            </a:pP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  </a:t>
            </a:r>
            <a:r>
              <a:rPr lang="zh-CN" altLang="en-US" sz="3300" dirty="0" smtClean="0">
                <a:latin typeface="微软雅黑" pitchFamily="34" charset="-122"/>
                <a:ea typeface="微软雅黑" pitchFamily="34" charset="-122"/>
              </a:rPr>
              <a:t>加强制度管理</a:t>
            </a:r>
            <a:endParaRPr lang="en-US" altLang="zh-CN" sz="3300" dirty="0" smtClean="0">
              <a:latin typeface="微软雅黑" pitchFamily="34" charset="-122"/>
              <a:ea typeface="微软雅黑" pitchFamily="34" charset="-122"/>
            </a:endParaRPr>
          </a:p>
          <a:p>
            <a:pPr marL="0" indent="720000">
              <a:lnSpc>
                <a:spcPct val="120000"/>
              </a:lnSpc>
              <a:buNone/>
            </a:pPr>
            <a:r>
              <a:rPr lang="zh-CN" altLang="zh-CN" sz="3100" dirty="0">
                <a:latin typeface="Times New Roman" pitchFamily="18" charset="0"/>
                <a:ea typeface="楷体"/>
              </a:rPr>
              <a:t>家长接送儿童不</a:t>
            </a:r>
            <a:r>
              <a:rPr lang="zh-CN" altLang="zh-CN" sz="3100" dirty="0" smtClean="0">
                <a:latin typeface="Times New Roman" pitchFamily="18" charset="0"/>
                <a:ea typeface="楷体"/>
              </a:rPr>
              <a:t>入园</a:t>
            </a:r>
            <a:r>
              <a:rPr lang="zh-CN" altLang="en-US" sz="3100" dirty="0" smtClean="0">
                <a:latin typeface="Times New Roman" pitchFamily="18" charset="0"/>
                <a:ea typeface="楷体"/>
              </a:rPr>
              <a:t>；</a:t>
            </a:r>
            <a:endParaRPr lang="en-US" altLang="zh-CN" sz="3100" dirty="0" smtClean="0">
              <a:latin typeface="Times New Roman" pitchFamily="18" charset="0"/>
              <a:ea typeface="楷体"/>
            </a:endParaRPr>
          </a:p>
          <a:p>
            <a:pPr marL="0" indent="720000">
              <a:lnSpc>
                <a:spcPct val="120000"/>
              </a:lnSpc>
              <a:buNone/>
            </a:pPr>
            <a:r>
              <a:rPr lang="en-US" altLang="zh-CN" sz="3100" dirty="0" err="1">
                <a:latin typeface="Times New Roman" pitchFamily="18" charset="0"/>
                <a:ea typeface="楷体"/>
              </a:rPr>
              <a:t>做好缺勤、早退</a:t>
            </a:r>
            <a:r>
              <a:rPr lang="en-US" altLang="zh-CN" sz="3100" dirty="0">
                <a:latin typeface="Times New Roman" pitchFamily="18" charset="0"/>
                <a:ea typeface="楷体"/>
              </a:rPr>
              <a:t>、</a:t>
            </a:r>
            <a:r>
              <a:rPr lang="zh-CN" altLang="zh-CN" sz="3100" dirty="0">
                <a:latin typeface="Times New Roman" pitchFamily="18" charset="0"/>
                <a:ea typeface="楷体"/>
              </a:rPr>
              <a:t>病事</a:t>
            </a:r>
            <a:r>
              <a:rPr lang="en-US" altLang="zh-CN" sz="3100" dirty="0" err="1">
                <a:latin typeface="Times New Roman" pitchFamily="18" charset="0"/>
                <a:ea typeface="楷体"/>
              </a:rPr>
              <a:t>假记录，</a:t>
            </a:r>
            <a:r>
              <a:rPr lang="en-US" altLang="zh-CN" sz="3100" dirty="0" err="1" smtClean="0">
                <a:latin typeface="Times New Roman" pitchFamily="18" charset="0"/>
                <a:ea typeface="楷体"/>
              </a:rPr>
              <a:t>发现因病缺勤的教职员工和儿童及时进行</a:t>
            </a:r>
            <a:endParaRPr lang="en-US" altLang="zh-CN" sz="3100" dirty="0" smtClean="0">
              <a:latin typeface="Times New Roman" pitchFamily="18" charset="0"/>
              <a:ea typeface="楷体"/>
            </a:endParaRPr>
          </a:p>
          <a:p>
            <a:pPr marL="0" indent="720000">
              <a:lnSpc>
                <a:spcPct val="120000"/>
              </a:lnSpc>
              <a:buNone/>
            </a:pPr>
            <a:r>
              <a:rPr lang="en-US" altLang="zh-CN" sz="3100" dirty="0" err="1" smtClean="0">
                <a:latin typeface="Times New Roman" pitchFamily="18" charset="0"/>
                <a:ea typeface="楷体"/>
              </a:rPr>
              <a:t>追访</a:t>
            </a:r>
            <a:r>
              <a:rPr lang="zh-CN" altLang="zh-CN" sz="3100" dirty="0">
                <a:latin typeface="Times New Roman" pitchFamily="18" charset="0"/>
                <a:ea typeface="楷体"/>
              </a:rPr>
              <a:t>、登记</a:t>
            </a:r>
            <a:r>
              <a:rPr lang="en-US" altLang="zh-CN" sz="3100" dirty="0" err="1" smtClean="0">
                <a:latin typeface="Times New Roman" pitchFamily="18" charset="0"/>
                <a:ea typeface="楷体"/>
              </a:rPr>
              <a:t>和上报</a:t>
            </a:r>
            <a:r>
              <a:rPr lang="zh-CN" altLang="en-US" sz="3100" dirty="0" smtClean="0">
                <a:latin typeface="Times New Roman" pitchFamily="18" charset="0"/>
                <a:ea typeface="楷体"/>
              </a:rPr>
              <a:t>；</a:t>
            </a:r>
            <a:endParaRPr lang="en-US" altLang="zh-CN" sz="3100" dirty="0" smtClean="0">
              <a:latin typeface="Times New Roman" pitchFamily="18" charset="0"/>
              <a:ea typeface="楷体"/>
            </a:endParaRPr>
          </a:p>
          <a:p>
            <a:pPr marL="0" indent="720000">
              <a:lnSpc>
                <a:spcPct val="120000"/>
              </a:lnSpc>
              <a:buNone/>
            </a:pPr>
            <a:r>
              <a:rPr lang="zh-CN" altLang="zh-CN" sz="3100" dirty="0">
                <a:ea typeface="楷体"/>
              </a:rPr>
              <a:t>不宜组织大型集体</a:t>
            </a:r>
            <a:r>
              <a:rPr lang="zh-CN" altLang="zh-CN" sz="3100" dirty="0" smtClean="0">
                <a:ea typeface="楷体"/>
              </a:rPr>
              <a:t>活动</a:t>
            </a:r>
            <a:r>
              <a:rPr lang="zh-CN" altLang="en-US" sz="3100" dirty="0" smtClean="0">
                <a:ea typeface="楷体"/>
              </a:rPr>
              <a:t>。</a:t>
            </a:r>
            <a:endParaRPr lang="en-US" altLang="zh-CN" sz="3100" dirty="0" smtClean="0">
              <a:latin typeface="Times New Roman" pitchFamily="18" charset="0"/>
              <a:ea typeface="楷体"/>
            </a:endParaRPr>
          </a:p>
          <a:p>
            <a:pPr>
              <a:lnSpc>
                <a:spcPct val="120000"/>
              </a:lnSpc>
              <a:buFont typeface="Wingdings" pitchFamily="2" charset="2"/>
              <a:buChar char="Ø"/>
            </a:pPr>
            <a:r>
              <a:rPr lang="zh-CN" altLang="en-US" dirty="0" smtClean="0">
                <a:latin typeface="Times New Roman" pitchFamily="18" charset="0"/>
                <a:ea typeface="楷体"/>
              </a:rPr>
              <a:t>  </a:t>
            </a:r>
            <a:r>
              <a:rPr lang="zh-CN" altLang="en-US" sz="3300" dirty="0" smtClean="0">
                <a:latin typeface="微软雅黑" pitchFamily="34" charset="-122"/>
                <a:ea typeface="微软雅黑" pitchFamily="34" charset="-122"/>
              </a:rPr>
              <a:t>加强宣传力度</a:t>
            </a:r>
            <a:endParaRPr lang="en-US" altLang="zh-CN" sz="3300" dirty="0" smtClean="0">
              <a:latin typeface="微软雅黑" pitchFamily="34" charset="-122"/>
              <a:ea typeface="微软雅黑" pitchFamily="34" charset="-122"/>
            </a:endParaRPr>
          </a:p>
          <a:p>
            <a:pPr marL="0" indent="720000">
              <a:lnSpc>
                <a:spcPct val="120000"/>
              </a:lnSpc>
              <a:buNone/>
            </a:pPr>
            <a:r>
              <a:rPr lang="zh-CN" altLang="zh-CN" sz="3100" dirty="0">
                <a:latin typeface="Times New Roman" pitchFamily="18" charset="0"/>
                <a:ea typeface="楷体"/>
              </a:rPr>
              <a:t>新冠肺炎</a:t>
            </a:r>
            <a:r>
              <a:rPr lang="zh-CN" altLang="zh-CN" sz="3100" dirty="0" smtClean="0">
                <a:latin typeface="Times New Roman" pitchFamily="18" charset="0"/>
                <a:ea typeface="楷体"/>
              </a:rPr>
              <a:t>预防</a:t>
            </a:r>
            <a:r>
              <a:rPr lang="zh-CN" altLang="en-US" sz="3100" dirty="0" smtClean="0">
                <a:latin typeface="Times New Roman" pitchFamily="18" charset="0"/>
                <a:ea typeface="楷体"/>
              </a:rPr>
              <a:t>及防控</a:t>
            </a:r>
            <a:r>
              <a:rPr lang="zh-CN" altLang="zh-CN" sz="3100" dirty="0" smtClean="0">
                <a:latin typeface="Times New Roman" pitchFamily="18" charset="0"/>
                <a:ea typeface="楷体"/>
              </a:rPr>
              <a:t>的</a:t>
            </a:r>
            <a:r>
              <a:rPr lang="zh-CN" altLang="zh-CN" sz="3100" dirty="0">
                <a:latin typeface="Times New Roman" pitchFamily="18" charset="0"/>
                <a:ea typeface="楷体"/>
              </a:rPr>
              <a:t>宣传</a:t>
            </a:r>
            <a:r>
              <a:rPr lang="zh-CN" altLang="zh-CN" sz="3100" dirty="0" smtClean="0">
                <a:latin typeface="Times New Roman" pitchFamily="18" charset="0"/>
                <a:ea typeface="楷体"/>
              </a:rPr>
              <a:t>教育</a:t>
            </a:r>
            <a:r>
              <a:rPr lang="zh-CN" altLang="en-US" sz="3100" dirty="0" smtClean="0">
                <a:latin typeface="Times New Roman" pitchFamily="18" charset="0"/>
                <a:ea typeface="楷体"/>
              </a:rPr>
              <a:t>；</a:t>
            </a:r>
            <a:endParaRPr lang="en-US" altLang="zh-CN" sz="3100" dirty="0" smtClean="0">
              <a:latin typeface="Times New Roman" pitchFamily="18" charset="0"/>
              <a:ea typeface="楷体"/>
            </a:endParaRPr>
          </a:p>
          <a:p>
            <a:pPr marL="0" indent="720000">
              <a:lnSpc>
                <a:spcPct val="120000"/>
              </a:lnSpc>
              <a:buNone/>
            </a:pPr>
            <a:r>
              <a:rPr lang="zh-CN" altLang="zh-CN" sz="3100" dirty="0">
                <a:latin typeface="Times New Roman" pitchFamily="18" charset="0"/>
                <a:ea typeface="楷体"/>
              </a:rPr>
              <a:t>正确的洗手</a:t>
            </a:r>
            <a:r>
              <a:rPr lang="zh-CN" altLang="zh-CN" sz="3100" dirty="0" smtClean="0">
                <a:latin typeface="Times New Roman" pitchFamily="18" charset="0"/>
                <a:ea typeface="楷体"/>
              </a:rPr>
              <a:t>方法</a:t>
            </a:r>
            <a:r>
              <a:rPr lang="zh-CN" altLang="en-US" sz="3100" dirty="0" smtClean="0">
                <a:latin typeface="Times New Roman" pitchFamily="18" charset="0"/>
                <a:ea typeface="楷体"/>
              </a:rPr>
              <a:t>；</a:t>
            </a:r>
            <a:endParaRPr lang="en-US" altLang="zh-CN" sz="3100" dirty="0" smtClean="0">
              <a:latin typeface="Times New Roman" pitchFamily="18" charset="0"/>
              <a:ea typeface="楷体"/>
            </a:endParaRPr>
          </a:p>
          <a:p>
            <a:pPr marL="0" indent="720000">
              <a:lnSpc>
                <a:spcPct val="120000"/>
              </a:lnSpc>
              <a:buNone/>
            </a:pPr>
            <a:r>
              <a:rPr lang="en-US" altLang="zh-CN" sz="3100" dirty="0" err="1">
                <a:latin typeface="Times New Roman" pitchFamily="18" charset="0"/>
                <a:ea typeface="楷体"/>
              </a:rPr>
              <a:t>指导家长在</a:t>
            </a:r>
            <a:r>
              <a:rPr lang="zh-CN" altLang="zh-CN" sz="3100" dirty="0">
                <a:latin typeface="Times New Roman" pitchFamily="18" charset="0"/>
                <a:ea typeface="楷体"/>
              </a:rPr>
              <a:t>疫情防控期间</a:t>
            </a:r>
            <a:r>
              <a:rPr lang="en-US" altLang="zh-CN" sz="3100" dirty="0" err="1">
                <a:latin typeface="Times New Roman" pitchFamily="18" charset="0"/>
                <a:ea typeface="楷体"/>
              </a:rPr>
              <a:t>不带</a:t>
            </a:r>
            <a:r>
              <a:rPr lang="zh-CN" altLang="zh-CN" sz="3100" dirty="0">
                <a:latin typeface="Times New Roman" pitchFamily="18" charset="0"/>
                <a:ea typeface="楷体"/>
              </a:rPr>
              <a:t>儿童</a:t>
            </a:r>
            <a:r>
              <a:rPr lang="en-US" altLang="zh-CN" sz="3100" dirty="0" err="1">
                <a:latin typeface="Times New Roman" pitchFamily="18" charset="0"/>
                <a:ea typeface="楷体"/>
              </a:rPr>
              <a:t>去人员密集</a:t>
            </a:r>
            <a:r>
              <a:rPr lang="zh-CN" altLang="zh-CN" sz="3100" dirty="0">
                <a:latin typeface="Times New Roman" pitchFamily="18" charset="0"/>
                <a:ea typeface="楷体"/>
              </a:rPr>
              <a:t>和空间密闭</a:t>
            </a:r>
            <a:r>
              <a:rPr lang="en-US" altLang="zh-CN" sz="3100" dirty="0" err="1" smtClean="0">
                <a:latin typeface="Times New Roman" pitchFamily="18" charset="0"/>
                <a:ea typeface="楷体"/>
              </a:rPr>
              <a:t>场所</a:t>
            </a:r>
            <a:r>
              <a:rPr lang="zh-CN" altLang="en-US" dirty="0" smtClean="0">
                <a:latin typeface="Times New Roman" pitchFamily="18" charset="0"/>
                <a:ea typeface="楷体"/>
              </a:rPr>
              <a:t>。</a:t>
            </a:r>
            <a:endParaRPr lang="en-US" altLang="zh-CN" dirty="0" smtClean="0">
              <a:latin typeface="Times New Roman" pitchFamily="18" charset="0"/>
              <a:ea typeface="楷体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FD0C0-6ED1-42A2-B16A-C6A9F22D28D8}" type="datetime1">
              <a:rPr lang="en-US" smtClean="0"/>
              <a:t>2/24/2020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国务院联防联控机制</a:t>
            </a:r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61FAD-C14D-4EF9-9D90-69C5C1F92140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7695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三、出现疑似感染</a:t>
            </a:r>
            <a:r>
              <a:rPr lang="zh-CN" altLang="en-US" dirty="0" smtClean="0">
                <a:latin typeface="黑体" panose="02010609060101010101" pitchFamily="49" charset="-122"/>
                <a:ea typeface="黑体" panose="02010609060101010101" pitchFamily="49" charset="-122"/>
              </a:rPr>
              <a:t>症状</a:t>
            </a:r>
            <a:r>
              <a:rPr lang="en-US" altLang="zh-CN" dirty="0" smtClean="0">
                <a:latin typeface="黑体" panose="02010609060101010101" pitchFamily="49" charset="-122"/>
                <a:ea typeface="黑体" panose="02010609060101010101" pitchFamily="49" charset="-122"/>
              </a:rPr>
              <a:t/>
            </a:r>
            <a:br>
              <a:rPr lang="en-US" altLang="zh-CN" dirty="0" smtClean="0">
                <a:latin typeface="黑体" panose="02010609060101010101" pitchFamily="49" charset="-122"/>
                <a:ea typeface="黑体" panose="02010609060101010101" pitchFamily="49" charset="-122"/>
              </a:rPr>
            </a:br>
            <a:r>
              <a:rPr lang="zh-CN" altLang="en-US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应急</a:t>
            </a: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处置</a:t>
            </a:r>
            <a:endParaRPr lang="en-US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D347E-961B-4001-A54D-0879CE058F70}" type="datetime1">
              <a:rPr lang="en-US" smtClean="0"/>
              <a:t>2/24/2020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国务院联防联控机制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61FAD-C14D-4EF9-9D90-69C5C1F92140}" type="slidenum">
              <a:rPr lang="en-US" smtClean="0"/>
              <a:t>14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应急处置</a:t>
            </a:r>
            <a:endParaRPr lang="en-US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120000"/>
              </a:lnSpc>
              <a:buFont typeface="Wingdings" pitchFamily="2" charset="2"/>
              <a:buChar char="Ø"/>
            </a:pP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  教职员工 </a:t>
            </a:r>
            <a:endParaRPr lang="en-US" altLang="zh-CN" dirty="0" smtClean="0">
              <a:latin typeface="微软雅黑" pitchFamily="34" charset="-122"/>
              <a:ea typeface="微软雅黑" pitchFamily="34" charset="-122"/>
            </a:endParaRPr>
          </a:p>
          <a:p>
            <a:pPr marL="0" indent="720000">
              <a:lnSpc>
                <a:spcPct val="120000"/>
              </a:lnSpc>
              <a:buNone/>
            </a:pPr>
            <a:r>
              <a:rPr lang="zh-CN" altLang="zh-CN" dirty="0">
                <a:ea typeface="楷体"/>
              </a:rPr>
              <a:t>出现发热、干咳、乏力等症状，嘱其立即佩戴口罩去辖区内</a:t>
            </a:r>
            <a:r>
              <a:rPr lang="zh-CN" altLang="zh-CN" dirty="0" smtClean="0">
                <a:ea typeface="楷体"/>
              </a:rPr>
              <a:t>发</a:t>
            </a:r>
            <a:endParaRPr lang="en-US" altLang="zh-CN" dirty="0" smtClean="0">
              <a:ea typeface="楷体"/>
            </a:endParaRPr>
          </a:p>
          <a:p>
            <a:pPr marL="0" indent="720000">
              <a:lnSpc>
                <a:spcPct val="120000"/>
              </a:lnSpc>
              <a:buNone/>
            </a:pPr>
            <a:r>
              <a:rPr lang="zh-CN" altLang="zh-CN" dirty="0" smtClean="0">
                <a:ea typeface="楷体"/>
              </a:rPr>
              <a:t>热</a:t>
            </a:r>
            <a:r>
              <a:rPr lang="zh-CN" altLang="zh-CN" dirty="0">
                <a:ea typeface="楷体"/>
              </a:rPr>
              <a:t>门诊</a:t>
            </a:r>
            <a:r>
              <a:rPr lang="zh-CN" altLang="zh-CN" dirty="0" smtClean="0">
                <a:ea typeface="楷体"/>
              </a:rPr>
              <a:t>就诊</a:t>
            </a:r>
            <a:r>
              <a:rPr lang="zh-CN" altLang="en-US" dirty="0" smtClean="0">
                <a:ea typeface="楷体"/>
              </a:rPr>
              <a:t>。</a:t>
            </a:r>
            <a:endParaRPr lang="en-US" altLang="zh-CN" dirty="0">
              <a:ea typeface="楷体"/>
            </a:endParaRPr>
          </a:p>
          <a:p>
            <a:pPr>
              <a:lnSpc>
                <a:spcPct val="120000"/>
              </a:lnSpc>
              <a:buFont typeface="Wingdings" pitchFamily="2" charset="2"/>
              <a:buChar char="Ø"/>
            </a:pP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  儿童</a:t>
            </a:r>
            <a:endParaRPr lang="en-US" altLang="zh-CN" dirty="0" smtClean="0">
              <a:latin typeface="微软雅黑" pitchFamily="34" charset="-122"/>
              <a:ea typeface="微软雅黑" pitchFamily="34" charset="-122"/>
            </a:endParaRPr>
          </a:p>
          <a:p>
            <a:pPr marL="0" indent="720000">
              <a:lnSpc>
                <a:spcPct val="120000"/>
              </a:lnSpc>
              <a:buNone/>
            </a:pPr>
            <a:r>
              <a:rPr lang="zh-CN" altLang="zh-CN" dirty="0">
                <a:ea typeface="楷体"/>
              </a:rPr>
              <a:t>出现发热、干咳、乏力等症状</a:t>
            </a:r>
            <a:r>
              <a:rPr lang="zh-CN" altLang="en-US" dirty="0">
                <a:ea typeface="楷体"/>
              </a:rPr>
              <a:t>，应立即到</a:t>
            </a:r>
            <a:r>
              <a:rPr lang="zh-CN" altLang="zh-CN" dirty="0">
                <a:ea typeface="楷体"/>
              </a:rPr>
              <a:t>（临时）隔离室</a:t>
            </a:r>
            <a:r>
              <a:rPr lang="zh-CN" altLang="en-US" dirty="0" smtClean="0">
                <a:ea typeface="楷体"/>
              </a:rPr>
              <a:t>进行</a:t>
            </a:r>
            <a:endParaRPr lang="en-US" altLang="zh-CN" dirty="0" smtClean="0">
              <a:ea typeface="楷体"/>
            </a:endParaRPr>
          </a:p>
          <a:p>
            <a:pPr marL="0" indent="720000">
              <a:lnSpc>
                <a:spcPct val="120000"/>
              </a:lnSpc>
              <a:buNone/>
            </a:pPr>
            <a:r>
              <a:rPr lang="zh-CN" altLang="en-US" dirty="0" smtClean="0">
                <a:ea typeface="楷体"/>
              </a:rPr>
              <a:t>隔离</a:t>
            </a:r>
            <a:r>
              <a:rPr lang="zh-CN" altLang="en-US" dirty="0">
                <a:ea typeface="楷体"/>
              </a:rPr>
              <a:t>，</a:t>
            </a:r>
            <a:r>
              <a:rPr lang="zh-CN" altLang="zh-CN" dirty="0">
                <a:ea typeface="楷体"/>
              </a:rPr>
              <a:t>同时通知家长领返，带儿童去辖区内设有儿科发热</a:t>
            </a:r>
            <a:r>
              <a:rPr lang="zh-CN" altLang="zh-CN" dirty="0" smtClean="0">
                <a:ea typeface="楷体"/>
              </a:rPr>
              <a:t>门诊</a:t>
            </a:r>
            <a:endParaRPr lang="en-US" altLang="zh-CN" dirty="0" smtClean="0">
              <a:ea typeface="楷体"/>
            </a:endParaRPr>
          </a:p>
          <a:p>
            <a:pPr marL="0" indent="720000">
              <a:lnSpc>
                <a:spcPct val="120000"/>
              </a:lnSpc>
              <a:buNone/>
            </a:pPr>
            <a:r>
              <a:rPr lang="zh-CN" altLang="zh-CN" dirty="0" smtClean="0">
                <a:ea typeface="楷体"/>
              </a:rPr>
              <a:t>的</a:t>
            </a:r>
            <a:r>
              <a:rPr lang="zh-CN" altLang="zh-CN" dirty="0">
                <a:ea typeface="楷体"/>
              </a:rPr>
              <a:t>医疗机构就诊，并做好防护。</a:t>
            </a:r>
            <a:endParaRPr lang="en-US" altLang="zh-CN" dirty="0">
              <a:latin typeface="微软雅黑" pitchFamily="34" charset="-122"/>
              <a:ea typeface="楷体"/>
            </a:endParaRPr>
          </a:p>
          <a:p>
            <a:pPr marL="0" indent="0">
              <a:lnSpc>
                <a:spcPct val="120000"/>
              </a:lnSpc>
              <a:buNone/>
            </a:pPr>
            <a:endParaRPr lang="en-US" altLang="zh-CN" dirty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20000"/>
              </a:lnSpc>
              <a:buFont typeface="Wingdings" pitchFamily="2" charset="2"/>
              <a:buChar char="Ø"/>
            </a:pPr>
            <a:endParaRPr lang="en-US" altLang="zh-CN" dirty="0" smtClean="0">
              <a:latin typeface="微软雅黑" pitchFamily="34" charset="-122"/>
              <a:ea typeface="微软雅黑" pitchFamily="34" charset="-122"/>
            </a:endParaRPr>
          </a:p>
          <a:p>
            <a:pPr marL="0" indent="0">
              <a:lnSpc>
                <a:spcPct val="120000"/>
              </a:lnSpc>
              <a:buNone/>
            </a:pPr>
            <a:endParaRPr lang="en-US" altLang="zh-CN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FD0C0-6ED1-42A2-B16A-C6A9F22D28D8}" type="datetime1">
              <a:rPr lang="en-US" smtClean="0"/>
              <a:t>2/24/2020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国务院联防联控机制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61FAD-C14D-4EF9-9D90-69C5C1F92140}" type="slidenum">
              <a:rPr lang="en-US" smtClean="0"/>
              <a:t>15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应急处置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71649" y="1616620"/>
            <a:ext cx="10515600" cy="4669880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US" altLang="zh-CN" dirty="0" smtClean="0">
                <a:latin typeface="微软雅黑" pitchFamily="34" charset="-122"/>
                <a:ea typeface="微软雅黑" pitchFamily="34" charset="-122"/>
              </a:rPr>
              <a:t>  </a:t>
            </a:r>
            <a:r>
              <a:rPr lang="zh-CN" altLang="zh-CN" dirty="0" smtClean="0">
                <a:latin typeface="微软雅黑" pitchFamily="34" charset="-122"/>
                <a:ea typeface="微软雅黑" pitchFamily="34" charset="-122"/>
              </a:rPr>
              <a:t>共同</a:t>
            </a:r>
            <a:r>
              <a:rPr lang="zh-CN" altLang="zh-CN" dirty="0">
                <a:latin typeface="微软雅黑" pitchFamily="34" charset="-122"/>
                <a:ea typeface="微软雅黑" pitchFamily="34" charset="-122"/>
              </a:rPr>
              <a:t>生活、学习</a:t>
            </a:r>
            <a:r>
              <a:rPr lang="zh-CN" altLang="zh-CN" dirty="0" smtClean="0">
                <a:latin typeface="微软雅黑" pitchFamily="34" charset="-122"/>
                <a:ea typeface="微软雅黑" pitchFamily="34" charset="-122"/>
              </a:rPr>
              <a:t>的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疑似病例</a:t>
            </a:r>
            <a:r>
              <a:rPr lang="zh-CN" altLang="zh-CN" dirty="0" smtClean="0">
                <a:latin typeface="微软雅黑" pitchFamily="34" charset="-122"/>
                <a:ea typeface="微软雅黑" pitchFamily="34" charset="-122"/>
              </a:rPr>
              <a:t>一般</a:t>
            </a:r>
            <a:r>
              <a:rPr lang="zh-CN" altLang="zh-CN" dirty="0">
                <a:latin typeface="微软雅黑" pitchFamily="34" charset="-122"/>
                <a:ea typeface="微软雅黑" pitchFamily="34" charset="-122"/>
              </a:rPr>
              <a:t>接触</a:t>
            </a:r>
            <a:r>
              <a:rPr lang="zh-CN" altLang="zh-CN" dirty="0" smtClean="0">
                <a:latin typeface="微软雅黑" pitchFamily="34" charset="-122"/>
                <a:ea typeface="微软雅黑" pitchFamily="34" charset="-122"/>
              </a:rPr>
              <a:t>者</a:t>
            </a:r>
            <a:endParaRPr lang="en-US" altLang="zh-CN" dirty="0" smtClean="0">
              <a:latin typeface="微软雅黑" pitchFamily="34" charset="-122"/>
              <a:ea typeface="微软雅黑" pitchFamily="34" charset="-122"/>
            </a:endParaRPr>
          </a:p>
          <a:p>
            <a:pPr marL="0" indent="720000">
              <a:lnSpc>
                <a:spcPct val="120000"/>
              </a:lnSpc>
              <a:buNone/>
            </a:pPr>
            <a:r>
              <a:rPr lang="zh-CN" altLang="zh-CN" dirty="0">
                <a:ea typeface="楷体"/>
              </a:rPr>
              <a:t>健康风险</a:t>
            </a:r>
            <a:r>
              <a:rPr lang="zh-CN" altLang="zh-CN" dirty="0" smtClean="0">
                <a:ea typeface="楷体"/>
              </a:rPr>
              <a:t>告知</a:t>
            </a:r>
            <a:r>
              <a:rPr lang="zh-CN" altLang="en-US" dirty="0" smtClean="0">
                <a:ea typeface="楷体"/>
              </a:rPr>
              <a:t>；</a:t>
            </a:r>
            <a:endParaRPr lang="en-US" altLang="zh-CN" dirty="0" smtClean="0">
              <a:ea typeface="楷体"/>
            </a:endParaRPr>
          </a:p>
          <a:p>
            <a:pPr marL="0" indent="720000">
              <a:lnSpc>
                <a:spcPct val="120000"/>
              </a:lnSpc>
              <a:buNone/>
            </a:pPr>
            <a:r>
              <a:rPr lang="zh-CN" altLang="en-US" dirty="0" smtClean="0">
                <a:latin typeface="微软雅黑" pitchFamily="34" charset="-122"/>
                <a:ea typeface="楷体"/>
              </a:rPr>
              <a:t>出现</a:t>
            </a:r>
            <a:r>
              <a:rPr lang="zh-CN" altLang="zh-CN" dirty="0" smtClean="0">
                <a:ea typeface="楷体"/>
              </a:rPr>
              <a:t>发热</a:t>
            </a:r>
            <a:r>
              <a:rPr lang="zh-CN" altLang="zh-CN" dirty="0">
                <a:ea typeface="楷体"/>
              </a:rPr>
              <a:t>、干咳等呼吸道症状以及腹泻、</a:t>
            </a:r>
            <a:r>
              <a:rPr lang="zh-CN" altLang="zh-CN" dirty="0" smtClean="0">
                <a:ea typeface="楷体"/>
              </a:rPr>
              <a:t>结膜充血</a:t>
            </a:r>
            <a:r>
              <a:rPr lang="zh-CN" altLang="en-US" dirty="0" smtClean="0">
                <a:latin typeface="微软雅黑" pitchFamily="34" charset="-122"/>
                <a:ea typeface="楷体"/>
              </a:rPr>
              <a:t>等症状，及</a:t>
            </a:r>
            <a:endParaRPr lang="en-US" altLang="zh-CN" dirty="0" smtClean="0">
              <a:latin typeface="微软雅黑" pitchFamily="34" charset="-122"/>
              <a:ea typeface="楷体"/>
            </a:endParaRPr>
          </a:p>
          <a:p>
            <a:pPr marL="0" indent="720000">
              <a:lnSpc>
                <a:spcPct val="120000"/>
              </a:lnSpc>
              <a:buNone/>
            </a:pPr>
            <a:r>
              <a:rPr lang="zh-CN" altLang="en-US" dirty="0" smtClean="0">
                <a:latin typeface="微软雅黑" pitchFamily="34" charset="-122"/>
                <a:ea typeface="楷体"/>
              </a:rPr>
              <a:t>时就医。</a:t>
            </a:r>
            <a:endParaRPr lang="en-US" altLang="zh-CN" dirty="0">
              <a:latin typeface="微软雅黑" pitchFamily="34" charset="-122"/>
              <a:ea typeface="楷体"/>
            </a:endParaRPr>
          </a:p>
          <a:p>
            <a:pPr>
              <a:lnSpc>
                <a:spcPct val="120000"/>
              </a:lnSpc>
              <a:buFont typeface="Wingdings" pitchFamily="2" charset="2"/>
              <a:buChar char="Ø"/>
            </a:pPr>
            <a:r>
              <a:rPr lang="zh-CN" altLang="en-US" dirty="0" smtClean="0"/>
              <a:t>  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人文关怀</a:t>
            </a:r>
            <a:endParaRPr lang="en-US" altLang="zh-CN" dirty="0" smtClean="0">
              <a:latin typeface="微软雅黑" pitchFamily="34" charset="-122"/>
              <a:ea typeface="微软雅黑" pitchFamily="34" charset="-122"/>
            </a:endParaRPr>
          </a:p>
          <a:p>
            <a:pPr marL="0" indent="720000">
              <a:lnSpc>
                <a:spcPct val="120000"/>
              </a:lnSpc>
              <a:buNone/>
            </a:pPr>
            <a:r>
              <a:rPr lang="zh-CN" altLang="zh-CN" dirty="0" smtClean="0"/>
              <a:t>安排</a:t>
            </a:r>
            <a:r>
              <a:rPr lang="zh-CN" altLang="zh-CN" dirty="0"/>
              <a:t>专人负责与接受隔离的教职员工或儿童的家长进行联系</a:t>
            </a:r>
            <a:r>
              <a:rPr lang="zh-CN" altLang="zh-CN" dirty="0" smtClean="0"/>
              <a:t>，</a:t>
            </a:r>
            <a:endParaRPr lang="en-US" altLang="zh-CN" dirty="0" smtClean="0"/>
          </a:p>
          <a:p>
            <a:pPr marL="0" indent="720000">
              <a:lnSpc>
                <a:spcPct val="120000"/>
              </a:lnSpc>
              <a:buNone/>
            </a:pPr>
            <a:r>
              <a:rPr lang="zh-CN" altLang="zh-CN" dirty="0" smtClean="0"/>
              <a:t>了解</a:t>
            </a:r>
            <a:r>
              <a:rPr lang="zh-CN" altLang="zh-CN" dirty="0"/>
              <a:t>教职员工或儿童每日健康</a:t>
            </a:r>
            <a:r>
              <a:rPr lang="zh-CN" altLang="zh-CN" dirty="0" smtClean="0"/>
              <a:t>状况</a:t>
            </a:r>
            <a:r>
              <a:rPr lang="zh-CN" altLang="en-US" dirty="0" smtClean="0"/>
              <a:t>。</a:t>
            </a:r>
            <a:endParaRPr lang="en-US" altLang="zh-CN" dirty="0" smtClean="0">
              <a:latin typeface="微软雅黑" pitchFamily="34" charset="-122"/>
              <a:ea typeface="楷体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FD0C0-6ED1-42A2-B16A-C6A9F22D28D8}" type="datetime1">
              <a:rPr lang="en-US" smtClean="0"/>
              <a:t>2/24/2020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国务院联防联控机制</a:t>
            </a:r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61FAD-C14D-4EF9-9D90-69C5C1F92140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6305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538522" y="2800066"/>
            <a:ext cx="3114956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6600" b="1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谢  谢！</a:t>
            </a:r>
            <a:endParaRPr lang="en-US" sz="6600" b="1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ADD38-1701-4487-8FC0-8229EF84FC97}" type="datetime1">
              <a:rPr lang="en-US" smtClean="0"/>
              <a:t>2/24/2020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国务院联防联控机制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61FAD-C14D-4EF9-9D90-69C5C1F92140}" type="slidenum">
              <a:rPr lang="en-US" smtClean="0"/>
              <a:t>17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zh-CN" altLang="en-US" sz="60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目录</a:t>
            </a:r>
            <a:endParaRPr lang="en-US" sz="60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720000">
              <a:lnSpc>
                <a:spcPct val="150000"/>
              </a:lnSpc>
              <a:buNone/>
            </a:pPr>
            <a:r>
              <a:rPr lang="zh-CN" altLang="en-US" sz="3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一、</a:t>
            </a:r>
            <a:r>
              <a:rPr lang="zh-CN" altLang="zh-CN" sz="3200" dirty="0">
                <a:latin typeface="黑体" panose="02010609060101010101" pitchFamily="49" charset="-122"/>
                <a:ea typeface="黑体" panose="02010609060101010101" pitchFamily="49" charset="-122"/>
              </a:rPr>
              <a:t>托幼机构开园</a:t>
            </a:r>
            <a:r>
              <a:rPr lang="zh-CN" altLang="zh-CN" sz="3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前</a:t>
            </a:r>
            <a:endParaRPr lang="en-US" altLang="zh-CN" sz="3200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indent="720000">
              <a:lnSpc>
                <a:spcPct val="150000"/>
              </a:lnSpc>
              <a:buNone/>
            </a:pPr>
            <a:r>
              <a:rPr lang="zh-CN" altLang="en-US" sz="3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二</a:t>
            </a: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、托幼机构开园</a:t>
            </a:r>
            <a:r>
              <a:rPr lang="zh-CN" altLang="en-US" sz="3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后</a:t>
            </a:r>
            <a:endParaRPr lang="en-US" altLang="zh-CN" sz="3200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indent="720000">
              <a:lnSpc>
                <a:spcPct val="150000"/>
              </a:lnSpc>
              <a:buNone/>
            </a:pPr>
            <a:r>
              <a:rPr lang="zh-CN" altLang="en-US" sz="3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三、</a:t>
            </a:r>
            <a:r>
              <a:rPr lang="zh-CN" altLang="zh-CN" sz="3200" dirty="0">
                <a:latin typeface="黑体" panose="02010609060101010101" pitchFamily="49" charset="-122"/>
                <a:ea typeface="黑体" panose="02010609060101010101" pitchFamily="49" charset="-122"/>
              </a:rPr>
              <a:t>出现疑似感染症状应急</a:t>
            </a:r>
            <a:r>
              <a:rPr lang="zh-CN" altLang="zh-CN" sz="3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处置</a:t>
            </a:r>
            <a:endParaRPr lang="en-US" altLang="zh-CN" sz="3200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66B37-41E3-4D82-9FC7-4C644721950D}" type="datetime1">
              <a:rPr lang="en-US" smtClean="0"/>
              <a:t>2/24/2020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国务院联防联控机制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61FAD-C14D-4EF9-9D90-69C5C1F92140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45622" y="1122363"/>
            <a:ext cx="9144000" cy="2387600"/>
          </a:xfrm>
        </p:spPr>
        <p:txBody>
          <a:bodyPr/>
          <a:lstStyle/>
          <a:p>
            <a:pPr marL="0" indent="720000">
              <a:lnSpc>
                <a:spcPct val="150000"/>
              </a:lnSpc>
            </a:pPr>
            <a:r>
              <a:rPr lang="zh-CN" altLang="en-US" dirty="0" smtClean="0">
                <a:latin typeface="黑体" panose="02010609060101010101" pitchFamily="49" charset="-122"/>
                <a:ea typeface="黑体" panose="02010609060101010101" pitchFamily="49" charset="-122"/>
              </a:rPr>
              <a:t>一、</a:t>
            </a:r>
            <a:r>
              <a:rPr lang="zh-CN" altLang="zh-CN" dirty="0">
                <a:latin typeface="黑体" panose="02010609060101010101" pitchFamily="49" charset="-122"/>
                <a:ea typeface="黑体" panose="02010609060101010101" pitchFamily="49" charset="-122"/>
              </a:rPr>
              <a:t>托幼机构开园前</a:t>
            </a:r>
            <a:endParaRPr lang="en-US" altLang="zh-CN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D77D3-4AF2-4A1D-A90F-EAADC68C55E4}" type="datetime1">
              <a:rPr lang="en-US" smtClean="0"/>
              <a:t>2/24/2020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国务院联防联控机制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61FAD-C14D-4EF9-9D90-69C5C1F92140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zh-CN" altLang="en-US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开园</a:t>
            </a:r>
            <a:r>
              <a:rPr lang="zh-CN" altLang="en-US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前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30000"/>
              </a:lnSpc>
              <a:buFont typeface="Wingdings" pitchFamily="2" charset="2"/>
              <a:buChar char="Ø"/>
            </a:pPr>
            <a:r>
              <a:rPr lang="en-US" altLang="zh-CN" dirty="0" smtClean="0">
                <a:latin typeface="Times New Roman" pitchFamily="18" charset="0"/>
                <a:ea typeface="楷体"/>
                <a:cs typeface="仿宋_GB2312"/>
              </a:rPr>
              <a:t> </a:t>
            </a:r>
            <a:r>
              <a:rPr lang="zh-CN" altLang="zh-CN" dirty="0" smtClean="0">
                <a:latin typeface="微软雅黑" pitchFamily="34" charset="-122"/>
                <a:ea typeface="微软雅黑" pitchFamily="34" charset="-122"/>
                <a:cs typeface="仿宋_GB2312"/>
              </a:rPr>
              <a:t>疫情</a:t>
            </a:r>
            <a:r>
              <a:rPr lang="zh-CN" altLang="zh-CN" dirty="0">
                <a:latin typeface="微软雅黑" pitchFamily="34" charset="-122"/>
                <a:ea typeface="微软雅黑" pitchFamily="34" charset="-122"/>
                <a:cs typeface="仿宋_GB2312"/>
              </a:rPr>
              <a:t>防控工作</a:t>
            </a:r>
            <a:r>
              <a:rPr lang="zh-CN" altLang="zh-CN" dirty="0" smtClean="0">
                <a:latin typeface="微软雅黑" pitchFamily="34" charset="-122"/>
                <a:ea typeface="微软雅黑" pitchFamily="34" charset="-122"/>
                <a:cs typeface="仿宋_GB2312"/>
              </a:rPr>
              <a:t>方案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  <a:cs typeface="仿宋_GB2312"/>
              </a:rPr>
              <a:t>的制定</a:t>
            </a:r>
            <a:endParaRPr lang="en-US" altLang="zh-CN" dirty="0" smtClean="0">
              <a:latin typeface="微软雅黑" pitchFamily="34" charset="-122"/>
              <a:ea typeface="微软雅黑" pitchFamily="34" charset="-122"/>
              <a:cs typeface="仿宋_GB2312"/>
            </a:endParaRPr>
          </a:p>
          <a:p>
            <a:pPr marL="0" indent="720000">
              <a:lnSpc>
                <a:spcPct val="120000"/>
              </a:lnSpc>
              <a:buNone/>
            </a:pPr>
            <a:r>
              <a:rPr lang="zh-CN" altLang="zh-CN" dirty="0">
                <a:ea typeface="楷体"/>
              </a:rPr>
              <a:t>疫情防控工作领导小组、</a:t>
            </a:r>
            <a:r>
              <a:rPr lang="en-US" altLang="zh-CN" dirty="0" err="1">
                <a:ea typeface="楷体"/>
              </a:rPr>
              <a:t>各岗位工作责任制度（第一责任人、各部门、各班级、各老师</a:t>
            </a:r>
            <a:r>
              <a:rPr lang="en-US" altLang="zh-CN" dirty="0">
                <a:ea typeface="楷体"/>
              </a:rPr>
              <a:t>）、</a:t>
            </a:r>
            <a:r>
              <a:rPr lang="zh-CN" altLang="zh-CN" dirty="0">
                <a:ea typeface="楷体"/>
              </a:rPr>
              <a:t>疫情防控工作</a:t>
            </a:r>
            <a:r>
              <a:rPr lang="en-US" altLang="zh-CN" dirty="0" err="1">
                <a:ea typeface="楷体"/>
              </a:rPr>
              <a:t>流程、信息上报流程、家长沟通机制</a:t>
            </a:r>
            <a:r>
              <a:rPr lang="zh-CN" altLang="zh-CN" dirty="0">
                <a:ea typeface="楷体"/>
              </a:rPr>
              <a:t>、应急处置预案</a:t>
            </a:r>
            <a:r>
              <a:rPr lang="en-US" altLang="zh-CN" dirty="0" smtClean="0">
                <a:ea typeface="楷体"/>
              </a:rPr>
              <a:t>等</a:t>
            </a:r>
            <a:r>
              <a:rPr lang="zh-CN" altLang="en-US" dirty="0" smtClean="0">
                <a:ea typeface="楷体"/>
              </a:rPr>
              <a:t>。</a:t>
            </a:r>
            <a:endParaRPr lang="en-US" altLang="zh-CN" dirty="0" smtClean="0">
              <a:ea typeface="楷体"/>
            </a:endParaRPr>
          </a:p>
          <a:p>
            <a:pPr marL="0" indent="720000">
              <a:lnSpc>
                <a:spcPct val="120000"/>
              </a:lnSpc>
              <a:buNone/>
            </a:pPr>
            <a:r>
              <a:rPr lang="zh-CN" altLang="en-US" dirty="0">
                <a:latin typeface="微软雅黑" pitchFamily="34" charset="-122"/>
                <a:ea typeface="楷体"/>
                <a:cs typeface="仿宋_GB2312"/>
              </a:rPr>
              <a:t>责任到</a:t>
            </a:r>
            <a:r>
              <a:rPr lang="zh-CN" altLang="en-US" dirty="0" smtClean="0">
                <a:latin typeface="微软雅黑" pitchFamily="34" charset="-122"/>
                <a:ea typeface="楷体"/>
                <a:cs typeface="仿宋_GB2312"/>
              </a:rPr>
              <a:t>人，培训和演练。</a:t>
            </a:r>
            <a:endParaRPr lang="en-US" altLang="zh-CN" dirty="0" smtClean="0">
              <a:latin typeface="微软雅黑" pitchFamily="34" charset="-122"/>
              <a:ea typeface="楷体"/>
              <a:cs typeface="仿宋_GB2312"/>
            </a:endParaRPr>
          </a:p>
          <a:p>
            <a:pPr>
              <a:lnSpc>
                <a:spcPct val="130000"/>
              </a:lnSpc>
              <a:buFont typeface="Wingdings" pitchFamily="2" charset="2"/>
              <a:buChar char="Ø"/>
            </a:pPr>
            <a:r>
              <a:rPr lang="en-US" altLang="zh-CN" dirty="0" smtClean="0">
                <a:latin typeface="Times New Roman" pitchFamily="18" charset="0"/>
                <a:ea typeface="楷体"/>
              </a:rPr>
              <a:t> 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加强培训</a:t>
            </a:r>
            <a:endParaRPr lang="en-US" altLang="zh-CN" dirty="0" smtClean="0">
              <a:latin typeface="微软雅黑" pitchFamily="34" charset="-122"/>
              <a:ea typeface="微软雅黑" pitchFamily="34" charset="-122"/>
            </a:endParaRPr>
          </a:p>
          <a:p>
            <a:pPr marL="0" indent="0">
              <a:lnSpc>
                <a:spcPct val="130000"/>
              </a:lnSpc>
              <a:buNone/>
            </a:pPr>
            <a:r>
              <a:rPr lang="en-US" altLang="zh-CN" dirty="0">
                <a:latin typeface="Times New Roman" pitchFamily="18" charset="0"/>
                <a:ea typeface="楷体"/>
              </a:rPr>
              <a:t> </a:t>
            </a:r>
            <a:r>
              <a:rPr lang="en-US" altLang="zh-CN" dirty="0" smtClean="0">
                <a:latin typeface="Times New Roman" pitchFamily="18" charset="0"/>
                <a:ea typeface="楷体"/>
              </a:rPr>
              <a:t>        </a:t>
            </a:r>
            <a:r>
              <a:rPr lang="zh-CN" altLang="en-US" dirty="0" smtClean="0">
                <a:latin typeface="Times New Roman" pitchFamily="18" charset="0"/>
                <a:ea typeface="楷体"/>
              </a:rPr>
              <a:t>新冠肺炎的相关</a:t>
            </a:r>
            <a:r>
              <a:rPr lang="zh-CN" altLang="zh-CN" dirty="0" smtClean="0">
                <a:latin typeface="Times New Roman" pitchFamily="18" charset="0"/>
                <a:ea typeface="楷体"/>
              </a:rPr>
              <a:t>制度</a:t>
            </a:r>
            <a:r>
              <a:rPr lang="zh-CN" altLang="zh-CN" dirty="0">
                <a:latin typeface="Times New Roman" pitchFamily="18" charset="0"/>
                <a:ea typeface="楷体"/>
              </a:rPr>
              <a:t>、知识和技能</a:t>
            </a:r>
            <a:r>
              <a:rPr lang="zh-CN" altLang="zh-CN" dirty="0" smtClean="0">
                <a:latin typeface="Times New Roman" pitchFamily="18" charset="0"/>
                <a:ea typeface="楷体"/>
              </a:rPr>
              <a:t>培训</a:t>
            </a:r>
            <a:r>
              <a:rPr lang="zh-CN" altLang="en-US" dirty="0" smtClean="0">
                <a:latin typeface="Times New Roman" pitchFamily="18" charset="0"/>
                <a:ea typeface="楷体"/>
              </a:rPr>
              <a:t>。</a:t>
            </a:r>
            <a:endParaRPr lang="en-US" altLang="zh-CN" dirty="0" smtClean="0">
              <a:latin typeface="Times New Roman" pitchFamily="18" charset="0"/>
              <a:ea typeface="楷体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FD0C0-6ED1-42A2-B16A-C6A9F22D28D8}" type="datetime1">
              <a:rPr lang="en-US" smtClean="0"/>
              <a:t>2/24/2020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国务院联防联控机制</a:t>
            </a:r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61FAD-C14D-4EF9-9D90-69C5C1F92140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091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800806" cy="1325563"/>
          </a:xfrm>
        </p:spPr>
        <p:txBody>
          <a:bodyPr/>
          <a:lstStyle/>
          <a:p>
            <a:pPr algn="ctr"/>
            <a:r>
              <a:rPr lang="zh-CN" altLang="en-US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开园前</a:t>
            </a:r>
            <a:endParaRPr lang="en-US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20000"/>
              </a:lnSpc>
              <a:buFont typeface="Wingdings" pitchFamily="2" charset="2"/>
              <a:buChar char="Ø"/>
            </a:pPr>
            <a:r>
              <a:rPr lang="zh-CN" altLang="en-US" sz="3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健康监测制度</a:t>
            </a:r>
            <a:endParaRPr lang="en-US" altLang="zh-CN" sz="30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720000">
              <a:lnSpc>
                <a:spcPct val="120000"/>
              </a:lnSpc>
              <a:buNone/>
            </a:pPr>
            <a:r>
              <a:rPr lang="zh-CN" altLang="en-US" dirty="0" smtClean="0">
                <a:latin typeface="楷体" panose="02010609060101010101" pitchFamily="49" charset="-122"/>
                <a:ea typeface="楷体"/>
              </a:rPr>
              <a:t>建立教职员工和儿童健康监测制度。</a:t>
            </a:r>
            <a:endParaRPr lang="en-US" altLang="zh-CN" dirty="0" smtClean="0">
              <a:latin typeface="楷体" panose="02010609060101010101" pitchFamily="49" charset="-122"/>
              <a:ea typeface="楷体"/>
            </a:endParaRPr>
          </a:p>
          <a:p>
            <a:pPr marL="0" indent="720000">
              <a:lnSpc>
                <a:spcPct val="120000"/>
              </a:lnSpc>
              <a:buNone/>
            </a:pPr>
            <a:r>
              <a:rPr lang="zh-CN" altLang="en-US" dirty="0">
                <a:ea typeface="楷体"/>
              </a:rPr>
              <a:t>教职员工和儿童</a:t>
            </a:r>
            <a:r>
              <a:rPr lang="zh-CN" altLang="en-US" dirty="0" smtClean="0">
                <a:ea typeface="楷体"/>
              </a:rPr>
              <a:t>，由外地返回</a:t>
            </a:r>
            <a:r>
              <a:rPr lang="zh-CN" altLang="en-US" dirty="0">
                <a:ea typeface="楷体"/>
              </a:rPr>
              <a:t>居住地后</a:t>
            </a:r>
            <a:r>
              <a:rPr lang="zh-CN" altLang="en-US" dirty="0" smtClean="0">
                <a:ea typeface="楷体"/>
              </a:rPr>
              <a:t>应居家</a:t>
            </a:r>
            <a:r>
              <a:rPr lang="zh-CN" altLang="en-US" dirty="0">
                <a:ea typeface="楷体"/>
              </a:rPr>
              <a:t>隔离</a:t>
            </a:r>
            <a:r>
              <a:rPr lang="en-US" altLang="zh-CN" dirty="0">
                <a:ea typeface="楷体"/>
              </a:rPr>
              <a:t>14</a:t>
            </a:r>
            <a:r>
              <a:rPr lang="zh-CN" altLang="en-US" dirty="0">
                <a:ea typeface="楷体"/>
              </a:rPr>
              <a:t>天，健康者方可</a:t>
            </a:r>
            <a:r>
              <a:rPr lang="zh-CN" altLang="en-US" dirty="0" smtClean="0">
                <a:ea typeface="楷体"/>
              </a:rPr>
              <a:t>入园。</a:t>
            </a:r>
            <a:endParaRPr lang="en-US" altLang="zh-CN" dirty="0" smtClean="0">
              <a:ea typeface="楷体"/>
            </a:endParaRPr>
          </a:p>
          <a:p>
            <a:pPr marL="0" indent="720000">
              <a:lnSpc>
                <a:spcPct val="120000"/>
              </a:lnSpc>
              <a:buNone/>
            </a:pPr>
            <a:r>
              <a:rPr lang="en-US" altLang="zh-CN" dirty="0" err="1" smtClean="0">
                <a:ea typeface="楷体"/>
              </a:rPr>
              <a:t>实行</a:t>
            </a:r>
            <a:r>
              <a:rPr lang="zh-CN" altLang="zh-CN" dirty="0">
                <a:ea typeface="楷体"/>
              </a:rPr>
              <a:t>“日报告”、“</a:t>
            </a:r>
            <a:r>
              <a:rPr lang="en-US" altLang="zh-CN" dirty="0" err="1">
                <a:ea typeface="楷体"/>
              </a:rPr>
              <a:t>零报告</a:t>
            </a:r>
            <a:r>
              <a:rPr lang="zh-CN" altLang="zh-CN" dirty="0">
                <a:ea typeface="楷体"/>
              </a:rPr>
              <a:t>”</a:t>
            </a:r>
            <a:r>
              <a:rPr lang="en-US" altLang="zh-CN" dirty="0" err="1">
                <a:ea typeface="楷体"/>
              </a:rPr>
              <a:t>制度</a:t>
            </a:r>
            <a:r>
              <a:rPr lang="zh-CN" altLang="zh-CN" dirty="0">
                <a:ea typeface="楷体"/>
              </a:rPr>
              <a:t>，</a:t>
            </a:r>
            <a:r>
              <a:rPr lang="en-US" altLang="zh-CN" dirty="0" err="1">
                <a:ea typeface="楷体"/>
              </a:rPr>
              <a:t>每天根据防控要求向主管部门报告具体情况</a:t>
            </a:r>
            <a:r>
              <a:rPr lang="en-US" altLang="zh-CN" dirty="0" smtClean="0">
                <a:ea typeface="楷体"/>
              </a:rPr>
              <a:t>。</a:t>
            </a:r>
            <a:endParaRPr lang="en-US" altLang="zh-CN" dirty="0" smtClean="0">
              <a:latin typeface="楷体" panose="02010609060101010101" pitchFamily="49" charset="-122"/>
              <a:ea typeface="楷体"/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zh-CN" altLang="en-US" sz="3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30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FD0C0-6ED1-42A2-B16A-C6A9F22D28D8}" type="datetime1">
              <a:rPr lang="en-US" smtClean="0"/>
              <a:t>2/24/2020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dirty="0" smtClean="0"/>
              <a:t>国务院联防联控机制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61FAD-C14D-4EF9-9D90-69C5C1F92140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zh-CN" altLang="en-US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开园前</a:t>
            </a:r>
            <a:endParaRPr lang="en-US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120000"/>
              </a:lnSpc>
              <a:buFont typeface="Wingdings" pitchFamily="2" charset="2"/>
              <a:buChar char="Ø"/>
            </a:pPr>
            <a:r>
              <a:rPr lang="en-US" altLang="zh-CN" dirty="0" smtClean="0">
                <a:latin typeface="微软雅黑" pitchFamily="34" charset="-122"/>
                <a:ea typeface="微软雅黑" pitchFamily="34" charset="-122"/>
              </a:rPr>
              <a:t> </a:t>
            </a:r>
            <a:r>
              <a:rPr lang="zh-CN" altLang="zh-CN" dirty="0" smtClean="0">
                <a:latin typeface="微软雅黑" pitchFamily="34" charset="-122"/>
                <a:ea typeface="微软雅黑" pitchFamily="34" charset="-122"/>
              </a:rPr>
              <a:t>开园前</a:t>
            </a:r>
            <a:endParaRPr lang="en-US" altLang="zh-CN" dirty="0" smtClean="0">
              <a:latin typeface="微软雅黑" pitchFamily="34" charset="-122"/>
              <a:ea typeface="微软雅黑" pitchFamily="34" charset="-122"/>
            </a:endParaRPr>
          </a:p>
          <a:p>
            <a:pPr marL="0" indent="720000">
              <a:lnSpc>
                <a:spcPct val="120000"/>
              </a:lnSpc>
              <a:buNone/>
            </a:pPr>
            <a:r>
              <a:rPr lang="en-US" altLang="zh-CN" dirty="0" smtClean="0">
                <a:latin typeface="微软雅黑" pitchFamily="34" charset="-122"/>
                <a:ea typeface="楷体"/>
              </a:rPr>
              <a:t> </a:t>
            </a:r>
            <a:r>
              <a:rPr lang="en-US" altLang="zh-CN" dirty="0" err="1" smtClean="0">
                <a:latin typeface="微软雅黑" pitchFamily="34" charset="-122"/>
                <a:ea typeface="楷体"/>
              </a:rPr>
              <a:t>园区</a:t>
            </a:r>
            <a:r>
              <a:rPr lang="en-US" altLang="zh-CN" dirty="0" smtClean="0">
                <a:latin typeface="微软雅黑" pitchFamily="34" charset="-122"/>
                <a:ea typeface="楷体"/>
              </a:rPr>
              <a:t>---</a:t>
            </a:r>
            <a:r>
              <a:rPr lang="zh-CN" altLang="zh-CN" dirty="0" smtClean="0">
                <a:latin typeface="微软雅黑" pitchFamily="34" charset="-122"/>
                <a:ea typeface="楷体"/>
              </a:rPr>
              <a:t>卫生清洁</a:t>
            </a:r>
            <a:r>
              <a:rPr lang="zh-CN" altLang="en-US" dirty="0" smtClean="0">
                <a:latin typeface="微软雅黑" pitchFamily="34" charset="-122"/>
                <a:ea typeface="楷体"/>
              </a:rPr>
              <a:t>、</a:t>
            </a:r>
            <a:r>
              <a:rPr lang="en-US" altLang="zh-CN" dirty="0" err="1" smtClean="0">
                <a:latin typeface="微软雅黑" pitchFamily="34" charset="-122"/>
                <a:ea typeface="楷体"/>
              </a:rPr>
              <a:t>预防性消毒</a:t>
            </a:r>
            <a:r>
              <a:rPr lang="zh-CN" altLang="en-US" dirty="0" smtClean="0">
                <a:latin typeface="微软雅黑" pitchFamily="34" charset="-122"/>
                <a:ea typeface="楷体"/>
              </a:rPr>
              <a:t>。</a:t>
            </a:r>
            <a:endParaRPr lang="en-US" altLang="zh-CN" dirty="0" smtClean="0">
              <a:latin typeface="微软雅黑" pitchFamily="34" charset="-122"/>
              <a:ea typeface="楷体"/>
            </a:endParaRPr>
          </a:p>
          <a:p>
            <a:pPr>
              <a:lnSpc>
                <a:spcPct val="120000"/>
              </a:lnSpc>
              <a:buFont typeface="Wingdings" pitchFamily="2" charset="2"/>
              <a:buChar char="Ø"/>
            </a:pPr>
            <a:r>
              <a:rPr lang="en-US" altLang="zh-CN" dirty="0" smtClean="0">
                <a:latin typeface="微软雅黑" pitchFamily="34" charset="-122"/>
                <a:ea typeface="微软雅黑" pitchFamily="34" charset="-122"/>
              </a:rPr>
              <a:t> </a:t>
            </a:r>
            <a:r>
              <a:rPr lang="zh-CN" altLang="zh-CN" dirty="0" smtClean="0">
                <a:latin typeface="微软雅黑" pitchFamily="34" charset="-122"/>
                <a:ea typeface="微软雅黑" pitchFamily="34" charset="-122"/>
              </a:rPr>
              <a:t>防控相关</a:t>
            </a:r>
            <a:r>
              <a:rPr lang="zh-CN" altLang="zh-CN" dirty="0">
                <a:latin typeface="微软雅黑" pitchFamily="34" charset="-122"/>
                <a:ea typeface="微软雅黑" pitchFamily="34" charset="-122"/>
              </a:rPr>
              <a:t>物资</a:t>
            </a:r>
            <a:r>
              <a:rPr lang="zh-CN" altLang="zh-CN" dirty="0" smtClean="0">
                <a:latin typeface="微软雅黑" pitchFamily="34" charset="-122"/>
                <a:ea typeface="微软雅黑" pitchFamily="34" charset="-122"/>
              </a:rPr>
              <a:t>储备</a:t>
            </a:r>
            <a:endParaRPr lang="en-US" altLang="zh-CN" dirty="0" smtClean="0">
              <a:latin typeface="微软雅黑" pitchFamily="34" charset="-122"/>
              <a:ea typeface="微软雅黑" pitchFamily="34" charset="-122"/>
            </a:endParaRPr>
          </a:p>
          <a:p>
            <a:pPr marL="0" indent="720000">
              <a:lnSpc>
                <a:spcPct val="120000"/>
              </a:lnSpc>
              <a:buNone/>
            </a:pPr>
            <a:r>
              <a:rPr lang="en-US" altLang="zh-CN" dirty="0">
                <a:latin typeface="微软雅黑" pitchFamily="34" charset="-122"/>
                <a:ea typeface="微软雅黑" pitchFamily="34" charset="-122"/>
              </a:rPr>
              <a:t> </a:t>
            </a:r>
            <a:r>
              <a:rPr lang="zh-CN" altLang="zh-CN" dirty="0" smtClean="0">
                <a:latin typeface="微软雅黑" pitchFamily="34" charset="-122"/>
                <a:ea typeface="楷体"/>
              </a:rPr>
              <a:t>洗手</a:t>
            </a:r>
            <a:r>
              <a:rPr lang="zh-CN" altLang="zh-CN" dirty="0">
                <a:latin typeface="微软雅黑" pitchFamily="34" charset="-122"/>
                <a:ea typeface="楷体"/>
              </a:rPr>
              <a:t>液、手消毒剂、口罩、手套、酒精、消毒液、体温计</a:t>
            </a:r>
            <a:r>
              <a:rPr lang="zh-CN" altLang="zh-CN" dirty="0" smtClean="0">
                <a:latin typeface="微软雅黑" pitchFamily="34" charset="-122"/>
                <a:ea typeface="楷体"/>
              </a:rPr>
              <a:t>、</a:t>
            </a:r>
            <a:endParaRPr lang="en-US" altLang="zh-CN" dirty="0" smtClean="0">
              <a:latin typeface="微软雅黑" pitchFamily="34" charset="-122"/>
              <a:ea typeface="楷体"/>
            </a:endParaRPr>
          </a:p>
          <a:p>
            <a:pPr marL="0" indent="720000">
              <a:lnSpc>
                <a:spcPct val="120000"/>
              </a:lnSpc>
              <a:buNone/>
            </a:pPr>
            <a:r>
              <a:rPr lang="en-US" altLang="zh-CN" dirty="0" smtClean="0">
                <a:latin typeface="微软雅黑" pitchFamily="34" charset="-122"/>
                <a:ea typeface="楷体"/>
              </a:rPr>
              <a:t> </a:t>
            </a:r>
            <a:r>
              <a:rPr lang="zh-CN" altLang="zh-CN" dirty="0" smtClean="0">
                <a:latin typeface="微软雅黑" pitchFamily="34" charset="-122"/>
                <a:ea typeface="楷体"/>
              </a:rPr>
              <a:t>呕吐</a:t>
            </a:r>
            <a:r>
              <a:rPr lang="zh-CN" altLang="zh-CN" dirty="0">
                <a:latin typeface="微软雅黑" pitchFamily="34" charset="-122"/>
                <a:ea typeface="楷体"/>
              </a:rPr>
              <a:t>包、紫外线消毒灯</a:t>
            </a:r>
            <a:r>
              <a:rPr lang="zh-CN" altLang="zh-CN" dirty="0" smtClean="0">
                <a:latin typeface="微软雅黑" pitchFamily="34" charset="-122"/>
                <a:ea typeface="楷体"/>
              </a:rPr>
              <a:t>等</a:t>
            </a:r>
            <a:r>
              <a:rPr lang="zh-CN" altLang="en-US" dirty="0" smtClean="0">
                <a:latin typeface="微软雅黑" pitchFamily="34" charset="-122"/>
                <a:ea typeface="楷体"/>
              </a:rPr>
              <a:t>。</a:t>
            </a:r>
            <a:endParaRPr lang="en-US" altLang="zh-CN" dirty="0" smtClean="0">
              <a:latin typeface="微软雅黑" pitchFamily="34" charset="-122"/>
              <a:ea typeface="楷体"/>
            </a:endParaRPr>
          </a:p>
          <a:p>
            <a:pPr>
              <a:lnSpc>
                <a:spcPct val="120000"/>
              </a:lnSpc>
              <a:buFont typeface="Wingdings" pitchFamily="2" charset="2"/>
              <a:buChar char="Ø"/>
            </a:pPr>
            <a:r>
              <a:rPr lang="en-US" altLang="zh-CN" dirty="0" smtClean="0">
                <a:latin typeface="微软雅黑" pitchFamily="34" charset="-122"/>
                <a:ea typeface="微软雅黑" pitchFamily="34" charset="-122"/>
              </a:rPr>
              <a:t> </a:t>
            </a:r>
            <a:r>
              <a:rPr lang="zh-CN" altLang="zh-CN" dirty="0" smtClean="0">
                <a:latin typeface="微软雅黑" pitchFamily="34" charset="-122"/>
                <a:ea typeface="微软雅黑" pitchFamily="34" charset="-122"/>
              </a:rPr>
              <a:t>设立</a:t>
            </a:r>
            <a:r>
              <a:rPr lang="zh-CN" altLang="zh-CN" dirty="0">
                <a:latin typeface="微软雅黑" pitchFamily="34" charset="-122"/>
                <a:ea typeface="微软雅黑" pitchFamily="34" charset="-122"/>
              </a:rPr>
              <a:t>（临时）</a:t>
            </a:r>
            <a:r>
              <a:rPr lang="zh-CN" altLang="zh-CN" dirty="0" smtClean="0">
                <a:latin typeface="微软雅黑" pitchFamily="34" charset="-122"/>
                <a:ea typeface="微软雅黑" pitchFamily="34" charset="-122"/>
              </a:rPr>
              <a:t>隔离室</a:t>
            </a:r>
            <a:endParaRPr lang="en-US" altLang="zh-CN" dirty="0" smtClean="0">
              <a:latin typeface="微软雅黑" pitchFamily="34" charset="-122"/>
              <a:ea typeface="微软雅黑" pitchFamily="34" charset="-122"/>
            </a:endParaRPr>
          </a:p>
          <a:p>
            <a:pPr marL="0" indent="720000">
              <a:lnSpc>
                <a:spcPct val="120000"/>
              </a:lnSpc>
              <a:buNone/>
            </a:pPr>
            <a:r>
              <a:rPr lang="en-US" altLang="zh-CN" dirty="0" smtClean="0">
                <a:latin typeface="微软雅黑" pitchFamily="34" charset="-122"/>
                <a:ea typeface="楷体"/>
              </a:rPr>
              <a:t> </a:t>
            </a:r>
            <a:r>
              <a:rPr lang="zh-CN" altLang="zh-CN" dirty="0" smtClean="0">
                <a:latin typeface="微软雅黑" pitchFamily="34" charset="-122"/>
                <a:ea typeface="楷体"/>
              </a:rPr>
              <a:t>位置</a:t>
            </a:r>
            <a:r>
              <a:rPr lang="zh-CN" altLang="zh-CN" dirty="0">
                <a:latin typeface="微软雅黑" pitchFamily="34" charset="-122"/>
                <a:ea typeface="楷体"/>
              </a:rPr>
              <a:t>相对独立</a:t>
            </a:r>
            <a:r>
              <a:rPr lang="zh-CN" altLang="zh-CN" dirty="0" smtClean="0">
                <a:latin typeface="微软雅黑" pitchFamily="34" charset="-122"/>
                <a:ea typeface="楷体"/>
              </a:rPr>
              <a:t>，人员</a:t>
            </a:r>
            <a:r>
              <a:rPr lang="zh-CN" altLang="zh-CN" dirty="0">
                <a:latin typeface="微软雅黑" pitchFamily="34" charset="-122"/>
                <a:ea typeface="楷体"/>
              </a:rPr>
              <a:t>出现发热等情况</a:t>
            </a:r>
            <a:r>
              <a:rPr lang="zh-CN" altLang="zh-CN" dirty="0" smtClean="0">
                <a:latin typeface="微软雅黑" pitchFamily="34" charset="-122"/>
                <a:ea typeface="楷体"/>
              </a:rPr>
              <a:t>时</a:t>
            </a:r>
            <a:r>
              <a:rPr lang="zh-CN" altLang="en-US" dirty="0" smtClean="0">
                <a:latin typeface="微软雅黑" pitchFamily="34" charset="-122"/>
                <a:ea typeface="楷体"/>
              </a:rPr>
              <a:t>可</a:t>
            </a:r>
            <a:r>
              <a:rPr lang="zh-CN" altLang="zh-CN" dirty="0" smtClean="0">
                <a:latin typeface="微软雅黑" pitchFamily="34" charset="-122"/>
                <a:ea typeface="楷体"/>
              </a:rPr>
              <a:t>立即</a:t>
            </a:r>
            <a:r>
              <a:rPr lang="zh-CN" altLang="zh-CN" dirty="0">
                <a:latin typeface="微软雅黑" pitchFamily="34" charset="-122"/>
                <a:ea typeface="楷体"/>
              </a:rPr>
              <a:t>进行隔离</a:t>
            </a:r>
            <a:r>
              <a:rPr lang="zh-CN" altLang="zh-CN" dirty="0" smtClean="0">
                <a:latin typeface="微软雅黑" pitchFamily="34" charset="-122"/>
                <a:ea typeface="楷体"/>
              </a:rPr>
              <a:t>使用</a:t>
            </a:r>
            <a:r>
              <a:rPr lang="zh-CN" altLang="en-US" dirty="0" smtClean="0">
                <a:latin typeface="微软雅黑" pitchFamily="34" charset="-122"/>
                <a:ea typeface="楷体"/>
              </a:rPr>
              <a:t>。</a:t>
            </a:r>
            <a:endParaRPr lang="en-US" altLang="zh-CN" dirty="0">
              <a:latin typeface="微软雅黑" pitchFamily="34" charset="-122"/>
              <a:ea typeface="楷体"/>
            </a:endParaRPr>
          </a:p>
          <a:p>
            <a:pPr marL="0" indent="0">
              <a:buNone/>
            </a:pPr>
            <a:endParaRPr lang="en-US" altLang="zh-CN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FD0C0-6ED1-42A2-B16A-C6A9F22D28D8}" type="datetime1">
              <a:rPr lang="en-US" smtClean="0"/>
              <a:t>2/24/2020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国务院联防联控机制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61FAD-C14D-4EF9-9D90-69C5C1F92140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dirty="0" smtClean="0">
                <a:latin typeface="黑体" panose="02010609060101010101" pitchFamily="49" charset="-122"/>
                <a:ea typeface="黑体" panose="02010609060101010101" pitchFamily="49" charset="-122"/>
              </a:rPr>
              <a:t>二、托幼机构开园后</a:t>
            </a:r>
            <a:endParaRPr lang="en-US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5236C-5864-4FD0-A02B-6E1D8B7F4768}" type="datetime1">
              <a:rPr lang="en-US" smtClean="0"/>
              <a:t>2/24/2020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国务院联防联控机制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61FAD-C14D-4EF9-9D90-69C5C1F92140}" type="slidenum">
              <a:rPr lang="en-US" smtClean="0"/>
              <a:t>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zh-CN" altLang="en-US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开园</a:t>
            </a: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后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050471" y="1693499"/>
            <a:ext cx="10515600" cy="4351338"/>
          </a:xfrm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Ø"/>
            </a:pP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  做好教职员工和儿童的健康监测</a:t>
            </a:r>
            <a:endParaRPr lang="en-US" altLang="zh-CN" dirty="0">
              <a:latin typeface="微软雅黑" pitchFamily="34" charset="-122"/>
              <a:ea typeface="微软雅黑" pitchFamily="34" charset="-122"/>
            </a:endParaRPr>
          </a:p>
          <a:p>
            <a:pPr marL="0" indent="720000">
              <a:lnSpc>
                <a:spcPct val="120000"/>
              </a:lnSpc>
              <a:buNone/>
            </a:pPr>
            <a:r>
              <a:rPr lang="zh-CN" altLang="en-US" dirty="0" smtClean="0">
                <a:latin typeface="Times New Roman" pitchFamily="18" charset="0"/>
                <a:ea typeface="楷体"/>
              </a:rPr>
              <a:t>每日监测；</a:t>
            </a:r>
            <a:endParaRPr lang="en-US" altLang="zh-CN" dirty="0">
              <a:latin typeface="Times New Roman" pitchFamily="18" charset="0"/>
              <a:ea typeface="楷体"/>
            </a:endParaRPr>
          </a:p>
          <a:p>
            <a:pPr marL="0" indent="720000">
              <a:lnSpc>
                <a:spcPct val="120000"/>
              </a:lnSpc>
              <a:buNone/>
            </a:pPr>
            <a:r>
              <a:rPr lang="en-US" altLang="zh-CN" dirty="0" err="1" smtClean="0">
                <a:latin typeface="Times New Roman" pitchFamily="18" charset="0"/>
                <a:ea typeface="楷体"/>
              </a:rPr>
              <a:t>实行</a:t>
            </a:r>
            <a:r>
              <a:rPr lang="zh-CN" altLang="zh-CN" dirty="0">
                <a:latin typeface="Times New Roman" pitchFamily="18" charset="0"/>
                <a:ea typeface="楷体"/>
              </a:rPr>
              <a:t>“日报告”、“</a:t>
            </a:r>
            <a:r>
              <a:rPr lang="en-US" altLang="zh-CN" dirty="0" err="1">
                <a:latin typeface="Times New Roman" pitchFamily="18" charset="0"/>
                <a:ea typeface="楷体"/>
              </a:rPr>
              <a:t>零报告</a:t>
            </a:r>
            <a:r>
              <a:rPr lang="zh-CN" altLang="zh-CN" dirty="0">
                <a:latin typeface="Times New Roman" pitchFamily="18" charset="0"/>
                <a:ea typeface="楷体"/>
              </a:rPr>
              <a:t>”</a:t>
            </a:r>
            <a:r>
              <a:rPr lang="en-US" altLang="zh-CN" dirty="0" err="1" smtClean="0">
                <a:latin typeface="Times New Roman" pitchFamily="18" charset="0"/>
                <a:ea typeface="楷体"/>
              </a:rPr>
              <a:t>制度</a:t>
            </a:r>
            <a:r>
              <a:rPr lang="zh-CN" altLang="en-US" dirty="0" smtClean="0">
                <a:latin typeface="Times New Roman" pitchFamily="18" charset="0"/>
                <a:ea typeface="楷体"/>
              </a:rPr>
              <a:t>；</a:t>
            </a:r>
            <a:endParaRPr lang="en-US" altLang="zh-CN" dirty="0" smtClean="0">
              <a:latin typeface="Times New Roman" pitchFamily="18" charset="0"/>
              <a:ea typeface="楷体"/>
            </a:endParaRPr>
          </a:p>
          <a:p>
            <a:pPr marL="0" indent="720000">
              <a:lnSpc>
                <a:spcPct val="120000"/>
              </a:lnSpc>
              <a:buNone/>
            </a:pPr>
            <a:r>
              <a:rPr lang="en-US" altLang="zh-CN" dirty="0" err="1" smtClean="0">
                <a:latin typeface="Times New Roman" pitchFamily="18" charset="0"/>
                <a:ea typeface="楷体"/>
              </a:rPr>
              <a:t>每天根据防控要求向主管部门报告具体情况</a:t>
            </a:r>
            <a:r>
              <a:rPr lang="zh-CN" altLang="en-US" dirty="0" smtClean="0">
                <a:latin typeface="Times New Roman" pitchFamily="18" charset="0"/>
                <a:ea typeface="楷体"/>
              </a:rPr>
              <a:t>。</a:t>
            </a:r>
            <a:endParaRPr lang="en-US" altLang="zh-CN" dirty="0" smtClean="0">
              <a:latin typeface="Times New Roman" pitchFamily="18" charset="0"/>
              <a:ea typeface="楷体"/>
            </a:endParaRPr>
          </a:p>
          <a:p>
            <a:pPr>
              <a:lnSpc>
                <a:spcPct val="120000"/>
              </a:lnSpc>
              <a:buFont typeface="Wingdings" pitchFamily="2" charset="2"/>
              <a:buChar char="Ø"/>
            </a:pPr>
            <a:r>
              <a:rPr lang="zh-CN" altLang="en-US" sz="3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体温</a:t>
            </a:r>
            <a:r>
              <a:rPr lang="zh-CN" altLang="en-US" sz="3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测量</a:t>
            </a:r>
            <a:endParaRPr lang="en-US" altLang="zh-CN" sz="3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720000">
              <a:lnSpc>
                <a:spcPct val="130000"/>
              </a:lnSpc>
              <a:buNone/>
            </a:pPr>
            <a:r>
              <a:rPr lang="zh-CN" altLang="en-US" dirty="0">
                <a:latin typeface="楷体" panose="02010609060101010101" pitchFamily="49" charset="-122"/>
                <a:ea typeface="楷体"/>
              </a:rPr>
              <a:t>由专人负责每天对进入园区的人员</a:t>
            </a:r>
            <a:r>
              <a:rPr lang="zh-CN" altLang="en-US" dirty="0" smtClean="0">
                <a:latin typeface="楷体" panose="02010609060101010101" pitchFamily="49" charset="-122"/>
                <a:ea typeface="楷体"/>
              </a:rPr>
              <a:t>进行测量；</a:t>
            </a:r>
            <a:endParaRPr lang="en-US" altLang="zh-CN" dirty="0">
              <a:latin typeface="楷体" panose="02010609060101010101" pitchFamily="49" charset="-122"/>
              <a:ea typeface="楷体"/>
            </a:endParaRPr>
          </a:p>
          <a:p>
            <a:pPr marL="0" indent="720000">
              <a:lnSpc>
                <a:spcPct val="130000"/>
              </a:lnSpc>
              <a:buNone/>
            </a:pPr>
            <a:r>
              <a:rPr lang="en-US" altLang="zh-CN" dirty="0" err="1" smtClean="0">
                <a:ea typeface="楷体"/>
              </a:rPr>
              <a:t>严格落实儿童晨</a:t>
            </a:r>
            <a:r>
              <a:rPr lang="zh-CN" altLang="en-US" dirty="0" smtClean="0">
                <a:ea typeface="楷体"/>
              </a:rPr>
              <a:t>、</a:t>
            </a:r>
            <a:r>
              <a:rPr lang="en-US" altLang="zh-CN" dirty="0" smtClean="0">
                <a:ea typeface="楷体"/>
              </a:rPr>
              <a:t>午</a:t>
            </a:r>
            <a:r>
              <a:rPr lang="zh-CN" altLang="en-US" dirty="0" smtClean="0">
                <a:ea typeface="楷体"/>
              </a:rPr>
              <a:t>、</a:t>
            </a:r>
            <a:r>
              <a:rPr lang="en-US" altLang="zh-CN" dirty="0" err="1" smtClean="0">
                <a:ea typeface="楷体"/>
              </a:rPr>
              <a:t>晚检和全日观察制度</a:t>
            </a:r>
            <a:r>
              <a:rPr lang="zh-CN" altLang="zh-CN" dirty="0">
                <a:ea typeface="楷体"/>
              </a:rPr>
              <a:t>。</a:t>
            </a:r>
            <a:endParaRPr lang="en-US" altLang="zh-CN" dirty="0">
              <a:latin typeface="楷体" panose="02010609060101010101" pitchFamily="49" charset="-122"/>
              <a:ea typeface="楷体"/>
            </a:endParaRPr>
          </a:p>
          <a:p>
            <a:pPr indent="720000">
              <a:lnSpc>
                <a:spcPct val="120000"/>
              </a:lnSpc>
            </a:pPr>
            <a:endParaRPr lang="en-US" altLang="zh-CN" dirty="0" smtClean="0">
              <a:latin typeface="Times New Roman" pitchFamily="18" charset="0"/>
              <a:ea typeface="楷体"/>
            </a:endParaRPr>
          </a:p>
          <a:p>
            <a:pPr marL="0" indent="0">
              <a:buNone/>
            </a:pPr>
            <a:endParaRPr lang="en-US" altLang="zh-CN" dirty="0" smtClean="0">
              <a:latin typeface="微软雅黑" pitchFamily="34" charset="-122"/>
              <a:ea typeface="微软雅黑" pitchFamily="34" charset="-122"/>
            </a:endParaRPr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FD0C0-6ED1-42A2-B16A-C6A9F22D28D8}" type="datetime1">
              <a:rPr lang="en-US" smtClean="0"/>
              <a:t>2/24/2020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国务院联防联控机制</a:t>
            </a:r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61FAD-C14D-4EF9-9D90-69C5C1F92140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5611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zh-CN" altLang="en-US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开园后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lnSpc>
                <a:spcPct val="120000"/>
              </a:lnSpc>
              <a:buFont typeface="Wingdings" pitchFamily="2" charset="2"/>
              <a:buChar char="Ø"/>
            </a:pP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 </a:t>
            </a:r>
            <a:r>
              <a:rPr lang="zh-CN" altLang="en-US" sz="3000" dirty="0" smtClean="0">
                <a:latin typeface="微软雅黑" pitchFamily="34" charset="-122"/>
                <a:ea typeface="微软雅黑" pitchFamily="34" charset="-122"/>
              </a:rPr>
              <a:t>加强通风</a:t>
            </a:r>
            <a:r>
              <a:rPr lang="zh-CN" altLang="en-US" sz="3000" dirty="0" smtClean="0">
                <a:latin typeface="微软雅黑" pitchFamily="34" charset="-122"/>
                <a:ea typeface="微软雅黑" pitchFamily="34" charset="-122"/>
              </a:rPr>
              <a:t>换气</a:t>
            </a:r>
            <a:endParaRPr lang="en-US" altLang="zh-CN" sz="3000" dirty="0" smtClean="0">
              <a:latin typeface="微软雅黑" pitchFamily="34" charset="-122"/>
              <a:ea typeface="微软雅黑" pitchFamily="34" charset="-122"/>
            </a:endParaRPr>
          </a:p>
          <a:p>
            <a:pPr marL="0" indent="720000">
              <a:lnSpc>
                <a:spcPct val="120000"/>
              </a:lnSpc>
              <a:buNone/>
            </a:pPr>
            <a:r>
              <a:rPr lang="zh-CN" altLang="zh-CN" dirty="0">
                <a:latin typeface="Times New Roman" pitchFamily="18" charset="0"/>
                <a:ea typeface="楷体"/>
              </a:rPr>
              <a:t>每日通风不少于</a:t>
            </a:r>
            <a:r>
              <a:rPr lang="en-US" altLang="zh-CN" dirty="0">
                <a:latin typeface="Times New Roman" pitchFamily="18" charset="0"/>
                <a:ea typeface="楷体"/>
              </a:rPr>
              <a:t>3</a:t>
            </a:r>
            <a:r>
              <a:rPr lang="zh-CN" altLang="zh-CN" dirty="0">
                <a:latin typeface="Times New Roman" pitchFamily="18" charset="0"/>
                <a:ea typeface="楷体"/>
              </a:rPr>
              <a:t>次，每次不少于</a:t>
            </a:r>
            <a:r>
              <a:rPr lang="en-US" altLang="zh-CN" dirty="0">
                <a:latin typeface="Times New Roman" pitchFamily="18" charset="0"/>
                <a:ea typeface="楷体"/>
              </a:rPr>
              <a:t>30</a:t>
            </a:r>
            <a:r>
              <a:rPr lang="zh-CN" altLang="zh-CN" dirty="0" smtClean="0">
                <a:latin typeface="Times New Roman" pitchFamily="18" charset="0"/>
                <a:ea typeface="楷体"/>
              </a:rPr>
              <a:t>分钟</a:t>
            </a:r>
            <a:r>
              <a:rPr lang="zh-CN" altLang="en-US" dirty="0" smtClean="0">
                <a:latin typeface="Times New Roman" pitchFamily="18" charset="0"/>
                <a:ea typeface="楷体"/>
              </a:rPr>
              <a:t>。</a:t>
            </a:r>
            <a:endParaRPr lang="en-US" altLang="zh-CN" dirty="0">
              <a:latin typeface="Times New Roman" pitchFamily="18" charset="0"/>
              <a:ea typeface="楷体"/>
            </a:endParaRPr>
          </a:p>
          <a:p>
            <a:pPr>
              <a:lnSpc>
                <a:spcPct val="120000"/>
              </a:lnSpc>
              <a:buFont typeface="Wingdings" pitchFamily="2" charset="2"/>
              <a:buChar char="Ø"/>
            </a:pPr>
            <a:r>
              <a:rPr lang="en-US" altLang="zh-CN" dirty="0" smtClean="0"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3000" dirty="0" err="1" smtClean="0">
                <a:latin typeface="微软雅黑" pitchFamily="34" charset="-122"/>
                <a:ea typeface="微软雅黑" pitchFamily="34" charset="-122"/>
              </a:rPr>
              <a:t>地面和公共</a:t>
            </a:r>
            <a:r>
              <a:rPr lang="zh-CN" altLang="zh-CN" sz="3000" dirty="0">
                <a:latin typeface="微软雅黑" pitchFamily="34" charset="-122"/>
                <a:ea typeface="微软雅黑" pitchFamily="34" charset="-122"/>
              </a:rPr>
              <a:t>区域</a:t>
            </a:r>
            <a:r>
              <a:rPr lang="zh-CN" altLang="zh-CN" sz="3000" dirty="0" smtClean="0">
                <a:latin typeface="微软雅黑" pitchFamily="34" charset="-122"/>
                <a:ea typeface="微软雅黑" pitchFamily="34" charset="-122"/>
              </a:rPr>
              <a:t>设施</a:t>
            </a:r>
            <a:r>
              <a:rPr lang="zh-CN" altLang="en-US" sz="3000" dirty="0" smtClean="0">
                <a:latin typeface="微软雅黑" pitchFamily="34" charset="-122"/>
                <a:ea typeface="微软雅黑" pitchFamily="34" charset="-122"/>
              </a:rPr>
              <a:t>的日常消毒</a:t>
            </a:r>
            <a:endParaRPr lang="en-US" altLang="zh-CN" sz="3000" dirty="0" smtClean="0">
              <a:latin typeface="微软雅黑" pitchFamily="34" charset="-122"/>
              <a:ea typeface="微软雅黑" pitchFamily="34" charset="-122"/>
            </a:endParaRPr>
          </a:p>
          <a:p>
            <a:pPr marL="0" indent="720000">
              <a:lnSpc>
                <a:spcPct val="140000"/>
              </a:lnSpc>
              <a:buNone/>
            </a:pPr>
            <a:r>
              <a:rPr lang="en-US" altLang="zh-CN" dirty="0">
                <a:latin typeface="Times New Roman" pitchFamily="18" charset="0"/>
                <a:ea typeface="楷体"/>
              </a:rPr>
              <a:t>含氯消毒剂（有效氯250mg/L-500mg/L）擦拭，作用30</a:t>
            </a:r>
            <a:r>
              <a:rPr lang="zh-CN" altLang="zh-CN" dirty="0">
                <a:latin typeface="Times New Roman" pitchFamily="18" charset="0"/>
                <a:ea typeface="楷体"/>
              </a:rPr>
              <a:t>分钟后</a:t>
            </a:r>
            <a:r>
              <a:rPr lang="en-US" altLang="zh-CN" dirty="0" err="1" smtClean="0">
                <a:latin typeface="Times New Roman" pitchFamily="18" charset="0"/>
                <a:ea typeface="楷体"/>
              </a:rPr>
              <a:t>用清</a:t>
            </a:r>
            <a:endParaRPr lang="en-US" altLang="zh-CN" dirty="0" smtClean="0">
              <a:latin typeface="Times New Roman" pitchFamily="18" charset="0"/>
              <a:ea typeface="楷体"/>
            </a:endParaRPr>
          </a:p>
          <a:p>
            <a:pPr marL="0" indent="720000">
              <a:lnSpc>
                <a:spcPct val="140000"/>
              </a:lnSpc>
              <a:buNone/>
            </a:pPr>
            <a:r>
              <a:rPr lang="en-US" altLang="zh-CN" dirty="0" err="1" smtClean="0">
                <a:latin typeface="Times New Roman" pitchFamily="18" charset="0"/>
                <a:ea typeface="楷体"/>
              </a:rPr>
              <a:t>水擦净</a:t>
            </a:r>
            <a:r>
              <a:rPr lang="zh-CN" altLang="en-US" dirty="0" smtClean="0">
                <a:latin typeface="Times New Roman" pitchFamily="18" charset="0"/>
                <a:ea typeface="楷体"/>
              </a:rPr>
              <a:t>；</a:t>
            </a:r>
            <a:endParaRPr lang="en-US" altLang="zh-CN" dirty="0" smtClean="0">
              <a:latin typeface="Times New Roman" pitchFamily="18" charset="0"/>
              <a:ea typeface="楷体"/>
            </a:endParaRPr>
          </a:p>
          <a:p>
            <a:pPr marL="0" indent="720000">
              <a:lnSpc>
                <a:spcPct val="120000"/>
              </a:lnSpc>
              <a:buNone/>
            </a:pPr>
            <a:r>
              <a:rPr lang="zh-CN" altLang="zh-CN" dirty="0">
                <a:latin typeface="Times New Roman" pitchFamily="18" charset="0"/>
                <a:ea typeface="楷体"/>
              </a:rPr>
              <a:t>公共上课场所（如音乐室、舞蹈室、活动室等）每批学生进入</a:t>
            </a:r>
            <a:r>
              <a:rPr lang="zh-CN" altLang="zh-CN" dirty="0" smtClean="0">
                <a:latin typeface="Times New Roman" pitchFamily="18" charset="0"/>
                <a:ea typeface="楷体"/>
              </a:rPr>
              <a:t>之前</a:t>
            </a:r>
            <a:endParaRPr lang="en-US" altLang="zh-CN" dirty="0" smtClean="0">
              <a:latin typeface="Times New Roman" pitchFamily="18" charset="0"/>
              <a:ea typeface="楷体"/>
            </a:endParaRPr>
          </a:p>
          <a:p>
            <a:pPr marL="0" indent="720000">
              <a:lnSpc>
                <a:spcPct val="120000"/>
              </a:lnSpc>
              <a:buNone/>
            </a:pPr>
            <a:r>
              <a:rPr lang="zh-CN" altLang="zh-CN" dirty="0" smtClean="0">
                <a:latin typeface="Times New Roman" pitchFamily="18" charset="0"/>
                <a:ea typeface="楷体"/>
              </a:rPr>
              <a:t>都</a:t>
            </a:r>
            <a:r>
              <a:rPr lang="zh-CN" altLang="zh-CN" dirty="0">
                <a:latin typeface="Times New Roman" pitchFamily="18" charset="0"/>
                <a:ea typeface="楷体"/>
              </a:rPr>
              <a:t>要进行一次</a:t>
            </a:r>
            <a:r>
              <a:rPr lang="zh-CN" altLang="zh-CN" dirty="0" smtClean="0">
                <a:latin typeface="Times New Roman" pitchFamily="18" charset="0"/>
                <a:ea typeface="楷体"/>
              </a:rPr>
              <a:t>消毒</a:t>
            </a:r>
            <a:r>
              <a:rPr lang="zh-CN" altLang="en-US" dirty="0" smtClean="0">
                <a:latin typeface="Times New Roman" pitchFamily="18" charset="0"/>
                <a:ea typeface="楷体"/>
              </a:rPr>
              <a:t>。</a:t>
            </a:r>
            <a:endParaRPr lang="zh-CN" altLang="en-US" dirty="0">
              <a:latin typeface="Times New Roman" pitchFamily="18" charset="0"/>
              <a:ea typeface="楷体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FD0C0-6ED1-42A2-B16A-C6A9F22D28D8}" type="datetime1">
              <a:rPr lang="en-US" smtClean="0"/>
              <a:t>2/24/2020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国务院联防联控机制</a:t>
            </a:r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61FAD-C14D-4EF9-9D90-69C5C1F92140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1130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243</TotalTime>
  <Words>874</Words>
  <Application>Microsoft Office PowerPoint</Application>
  <PresentationFormat>宽屏</PresentationFormat>
  <Paragraphs>150</Paragraphs>
  <Slides>17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28" baseType="lpstr">
      <vt:lpstr>仿宋_GB2312</vt:lpstr>
      <vt:lpstr>黑体</vt:lpstr>
      <vt:lpstr>楷体</vt:lpstr>
      <vt:lpstr>宋体</vt:lpstr>
      <vt:lpstr>微软雅黑</vt:lpstr>
      <vt:lpstr>Arial</vt:lpstr>
      <vt:lpstr>Calibri</vt:lpstr>
      <vt:lpstr>Calibri Light</vt:lpstr>
      <vt:lpstr>Times New Roman</vt:lpstr>
      <vt:lpstr>Wingdings</vt:lpstr>
      <vt:lpstr>Office Theme</vt:lpstr>
      <vt:lpstr>托幼机构新冠肺炎防控 技术方案</vt:lpstr>
      <vt:lpstr>目录</vt:lpstr>
      <vt:lpstr>一、托幼机构开园前</vt:lpstr>
      <vt:lpstr>开园前</vt:lpstr>
      <vt:lpstr>开园前</vt:lpstr>
      <vt:lpstr>开园前</vt:lpstr>
      <vt:lpstr>二、托幼机构开园后</vt:lpstr>
      <vt:lpstr>开园后</vt:lpstr>
      <vt:lpstr>开园后</vt:lpstr>
      <vt:lpstr>开园后</vt:lpstr>
      <vt:lpstr>开园后</vt:lpstr>
      <vt:lpstr>开园后</vt:lpstr>
      <vt:lpstr>开园后</vt:lpstr>
      <vt:lpstr>三、出现疑似感染症状 应急处置</vt:lpstr>
      <vt:lpstr>应急处置</vt:lpstr>
      <vt:lpstr>应急处置</vt:lpstr>
      <vt:lpstr>PowerPoint 演示文稿</vt:lpstr>
    </vt:vector>
  </TitlesOfParts>
  <Company>Sky123.Org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监狱新冠肺炎防控 技术方案</dc:title>
  <dc:creator>潘力军</dc:creator>
  <cp:lastModifiedBy>沈瑾</cp:lastModifiedBy>
  <cp:revision>29</cp:revision>
  <dcterms:created xsi:type="dcterms:W3CDTF">2020-02-24T03:13:00Z</dcterms:created>
  <dcterms:modified xsi:type="dcterms:W3CDTF">2020-02-24T12:23:01Z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2052-11.3.0.8742</vt:lpwstr>
  </property>
</Properties>
</file>