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256" r:id="rId2"/>
    <p:sldId id="257" r:id="rId3"/>
    <p:sldId id="260" r:id="rId4"/>
    <p:sldId id="265" r:id="rId5"/>
    <p:sldId id="269" r:id="rId6"/>
    <p:sldId id="270" r:id="rId7"/>
    <p:sldId id="271" r:id="rId8"/>
    <p:sldId id="261" r:id="rId9"/>
    <p:sldId id="266" r:id="rId10"/>
    <p:sldId id="273" r:id="rId11"/>
    <p:sldId id="272" r:id="rId12"/>
    <p:sldId id="274" r:id="rId13"/>
    <p:sldId id="275" r:id="rId14"/>
    <p:sldId id="276" r:id="rId15"/>
    <p:sldId id="277" r:id="rId16"/>
    <p:sldId id="262" r:id="rId17"/>
    <p:sldId id="267" r:id="rId18"/>
    <p:sldId id="278" r:id="rId19"/>
    <p:sldId id="279" r:id="rId20"/>
    <p:sldId id="280" r:id="rId21"/>
    <p:sldId id="263" r:id="rId22"/>
    <p:sldId id="268" r:id="rId23"/>
    <p:sldId id="282" r:id="rId24"/>
    <p:sldId id="281" r:id="rId25"/>
    <p:sldId id="283" r:id="rId26"/>
    <p:sldId id="284" r:id="rId27"/>
    <p:sldId id="264"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115" d="100"/>
          <a:sy n="115" d="100"/>
        </p:scale>
        <p:origin x="43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643E8D-AC28-4487-8C15-D01C478FAFC4}" type="doc">
      <dgm:prSet loTypeId="urn:microsoft.com/office/officeart/2005/8/layout/hList1" loCatId="list" qsTypeId="urn:microsoft.com/office/officeart/2005/8/quickstyle/3d1" qsCatId="3D" csTypeId="urn:microsoft.com/office/officeart/2005/8/colors/colorful1" csCatId="colorful" phldr="1"/>
      <dgm:spPr/>
      <dgm:t>
        <a:bodyPr/>
        <a:lstStyle/>
        <a:p>
          <a:endParaRPr lang="zh-CN" altLang="en-US"/>
        </a:p>
      </dgm:t>
    </dgm:pt>
    <dgm:pt modelId="{44E4290E-7591-495A-871C-3275CA0AFEFE}">
      <dgm:prSet phldrT="[文本]" custT="1"/>
      <dgm:spPr/>
      <dgm:t>
        <a:bodyPr/>
        <a:lstStyle/>
        <a:p>
          <a:r>
            <a:rPr lang="zh-CN" altLang="en-US" sz="2000" dirty="0" smtClean="0">
              <a:solidFill>
                <a:schemeClr val="tx1"/>
              </a:solidFill>
              <a:latin typeface="楷体" panose="02010609060101010101" pitchFamily="49" charset="-122"/>
              <a:ea typeface="楷体" panose="02010609060101010101" pitchFamily="49" charset="-122"/>
            </a:rPr>
            <a:t>分流措施</a:t>
          </a:r>
          <a:endParaRPr lang="zh-CN" altLang="en-US" sz="2000" dirty="0">
            <a:solidFill>
              <a:schemeClr val="tx1"/>
            </a:solidFill>
            <a:latin typeface="楷体" panose="02010609060101010101" pitchFamily="49" charset="-122"/>
            <a:ea typeface="楷体" panose="02010609060101010101" pitchFamily="49" charset="-122"/>
          </a:endParaRPr>
        </a:p>
      </dgm:t>
    </dgm:pt>
    <dgm:pt modelId="{258092CC-FC59-466A-B3AB-7EF470BF5F7F}" type="parTrans" cxnId="{F3E2C7F0-2F84-4A3D-8526-D8650A0FFE27}">
      <dgm:prSet/>
      <dgm:spPr/>
      <dgm:t>
        <a:bodyPr/>
        <a:lstStyle/>
        <a:p>
          <a:endParaRPr lang="zh-CN" altLang="en-US"/>
        </a:p>
      </dgm:t>
    </dgm:pt>
    <dgm:pt modelId="{88E3DA98-1EB3-4740-A670-02CC5B8FD7D3}" type="sibTrans" cxnId="{F3E2C7F0-2F84-4A3D-8526-D8650A0FFE27}">
      <dgm:prSet/>
      <dgm:spPr/>
      <dgm:t>
        <a:bodyPr/>
        <a:lstStyle/>
        <a:p>
          <a:endParaRPr lang="zh-CN" altLang="en-US"/>
        </a:p>
      </dgm:t>
    </dgm:pt>
    <dgm:pt modelId="{47D5BF58-1DA9-494F-BBF0-014A181470B3}">
      <dgm:prSet phldrT="[文本]"/>
      <dgm:spPr/>
      <dgm:t>
        <a:bodyPr/>
        <a:lstStyle/>
        <a:p>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错峰用餐；</a:t>
          </a:r>
          <a:endParaRPr lang="zh-CN" altLang="en-US" dirty="0"/>
        </a:p>
      </dgm:t>
    </dgm:pt>
    <dgm:pt modelId="{3160D5AC-CAB6-4A6D-BD66-1AB81CD39AAC}" type="parTrans" cxnId="{52796959-83D3-4479-BDF3-178C7EABBD4C}">
      <dgm:prSet/>
      <dgm:spPr/>
      <dgm:t>
        <a:bodyPr/>
        <a:lstStyle/>
        <a:p>
          <a:endParaRPr lang="zh-CN" altLang="en-US"/>
        </a:p>
      </dgm:t>
    </dgm:pt>
    <dgm:pt modelId="{8FC5DBDD-C90A-4AE8-A03C-070B2B9F5D05}" type="sibTrans" cxnId="{52796959-83D3-4479-BDF3-178C7EABBD4C}">
      <dgm:prSet/>
      <dgm:spPr/>
      <dgm:t>
        <a:bodyPr/>
        <a:lstStyle/>
        <a:p>
          <a:endParaRPr lang="zh-CN" altLang="en-US"/>
        </a:p>
      </dgm:t>
    </dgm:pt>
    <dgm:pt modelId="{B302EF2C-8B89-45F6-B03B-7DEA7A042E41}">
      <dgm:prSet phldrT="[文本]" custT="1"/>
      <dgm:spPr/>
      <dgm:t>
        <a:bodyPr/>
        <a:lstStyle/>
        <a:p>
          <a:r>
            <a:rPr lang="zh-CN" altLang="en-US" sz="2000" dirty="0" smtClean="0">
              <a:solidFill>
                <a:schemeClr val="tx1"/>
              </a:solidFill>
              <a:latin typeface="楷体" panose="02010609060101010101" pitchFamily="49" charset="-122"/>
              <a:ea typeface="楷体" panose="02010609060101010101" pitchFamily="49" charset="-122"/>
            </a:rPr>
            <a:t>餐厅消毒</a:t>
          </a:r>
          <a:endParaRPr lang="zh-CN" altLang="en-US" sz="2000" dirty="0">
            <a:solidFill>
              <a:schemeClr val="tx1"/>
            </a:solidFill>
            <a:latin typeface="楷体" panose="02010609060101010101" pitchFamily="49" charset="-122"/>
            <a:ea typeface="楷体" panose="02010609060101010101" pitchFamily="49" charset="-122"/>
          </a:endParaRPr>
        </a:p>
      </dgm:t>
    </dgm:pt>
    <dgm:pt modelId="{AF9DFB61-8930-411E-95A1-42A2033046BA}" type="parTrans" cxnId="{F641D274-F938-4775-AD21-B17E6C0A836E}">
      <dgm:prSet/>
      <dgm:spPr/>
      <dgm:t>
        <a:bodyPr/>
        <a:lstStyle/>
        <a:p>
          <a:endParaRPr lang="zh-CN" altLang="en-US"/>
        </a:p>
      </dgm:t>
    </dgm:pt>
    <dgm:pt modelId="{247D5D2A-D311-4FFE-AB3F-2E310DFD3561}" type="sibTrans" cxnId="{F641D274-F938-4775-AD21-B17E6C0A836E}">
      <dgm:prSet/>
      <dgm:spPr/>
      <dgm:t>
        <a:bodyPr/>
        <a:lstStyle/>
        <a:p>
          <a:endParaRPr lang="zh-CN" altLang="en-US"/>
        </a:p>
      </dgm:t>
    </dgm:pt>
    <dgm:pt modelId="{8CD76625-89F5-4378-B835-D1F31DDF0312}">
      <dgm:prSet phldrT="[文本]"/>
      <dgm:spPr/>
      <dgm:t>
        <a:bodyPr/>
        <a:lstStyle/>
        <a:p>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每日消毒</a:t>
          </a: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3</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次，早、中、晚各一次；</a:t>
          </a:r>
          <a:endParaRPr lang="zh-CN" altLang="en-US" dirty="0"/>
        </a:p>
      </dgm:t>
    </dgm:pt>
    <dgm:pt modelId="{E271C7CE-043A-4AE5-81C4-F19B4044015E}" type="parTrans" cxnId="{4A9C0F56-62EB-4950-892E-59F7A5A1FA1E}">
      <dgm:prSet/>
      <dgm:spPr/>
      <dgm:t>
        <a:bodyPr/>
        <a:lstStyle/>
        <a:p>
          <a:endParaRPr lang="zh-CN" altLang="en-US"/>
        </a:p>
      </dgm:t>
    </dgm:pt>
    <dgm:pt modelId="{E84508C7-8FB8-4260-B937-4741C03EF758}" type="sibTrans" cxnId="{4A9C0F56-62EB-4950-892E-59F7A5A1FA1E}">
      <dgm:prSet/>
      <dgm:spPr/>
      <dgm:t>
        <a:bodyPr/>
        <a:lstStyle/>
        <a:p>
          <a:endParaRPr lang="zh-CN" altLang="en-US"/>
        </a:p>
      </dgm:t>
    </dgm:pt>
    <dgm:pt modelId="{3A0E4EF5-E864-4BED-AF0C-D0ED481C7174}">
      <dgm:prSet phldrT="[文本]" custT="1"/>
      <dgm:spPr/>
      <dgm:t>
        <a:bodyPr/>
        <a:lstStyle/>
        <a:p>
          <a:r>
            <a:rPr lang="zh-CN" altLang="en-US" sz="2000" dirty="0" smtClean="0">
              <a:solidFill>
                <a:schemeClr val="tx1"/>
              </a:solidFill>
              <a:latin typeface="楷体" panose="02010609060101010101" pitchFamily="49" charset="-122"/>
              <a:ea typeface="楷体" panose="02010609060101010101" pitchFamily="49" charset="-122"/>
            </a:rPr>
            <a:t>餐具消毒</a:t>
          </a:r>
          <a:endParaRPr lang="zh-CN" altLang="en-US" sz="2000" dirty="0">
            <a:solidFill>
              <a:schemeClr val="tx1"/>
            </a:solidFill>
            <a:latin typeface="楷体" panose="02010609060101010101" pitchFamily="49" charset="-122"/>
            <a:ea typeface="楷体" panose="02010609060101010101" pitchFamily="49" charset="-122"/>
          </a:endParaRPr>
        </a:p>
      </dgm:t>
    </dgm:pt>
    <dgm:pt modelId="{38A4187E-3498-4945-9FA2-3E5230F9D497}" type="parTrans" cxnId="{DE4E4C32-711A-4D91-B729-8E9163936192}">
      <dgm:prSet/>
      <dgm:spPr/>
      <dgm:t>
        <a:bodyPr/>
        <a:lstStyle/>
        <a:p>
          <a:endParaRPr lang="zh-CN" altLang="en-US"/>
        </a:p>
      </dgm:t>
    </dgm:pt>
    <dgm:pt modelId="{853D3D75-1BCC-425C-B70E-6D1E620C3B35}" type="sibTrans" cxnId="{DE4E4C32-711A-4D91-B729-8E9163936192}">
      <dgm:prSet/>
      <dgm:spPr/>
      <dgm:t>
        <a:bodyPr/>
        <a:lstStyle/>
        <a:p>
          <a:endParaRPr lang="zh-CN" altLang="en-US"/>
        </a:p>
      </dgm:t>
    </dgm:pt>
    <dgm:pt modelId="{68FCB6FA-B5F7-4A6E-B210-F348D338FB1B}">
      <dgm:prSet phldrT="[文本]"/>
      <dgm:spPr/>
      <dgm:t>
        <a:bodyPr/>
        <a:lstStyle/>
        <a:p>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一人一具、一用一消毒；</a:t>
          </a:r>
          <a:endParaRPr lang="zh-CN" altLang="en-US" dirty="0"/>
        </a:p>
      </dgm:t>
    </dgm:pt>
    <dgm:pt modelId="{0FF74B10-8333-4678-8B78-49350A8651F0}" type="parTrans" cxnId="{FAF29BCE-2EC6-4C61-BF36-9BA8599293AB}">
      <dgm:prSet/>
      <dgm:spPr/>
      <dgm:t>
        <a:bodyPr/>
        <a:lstStyle/>
        <a:p>
          <a:endParaRPr lang="zh-CN" altLang="en-US"/>
        </a:p>
      </dgm:t>
    </dgm:pt>
    <dgm:pt modelId="{7AE85BD4-F94F-44CC-8BC6-6DD3EFBA39C3}" type="sibTrans" cxnId="{FAF29BCE-2EC6-4C61-BF36-9BA8599293AB}">
      <dgm:prSet/>
      <dgm:spPr/>
      <dgm:t>
        <a:bodyPr/>
        <a:lstStyle/>
        <a:p>
          <a:endParaRPr lang="zh-CN" altLang="en-US"/>
        </a:p>
      </dgm:t>
    </dgm:pt>
    <dgm:pt modelId="{1E75F286-70E4-43E9-B359-82E37BBDA7FA}">
      <dgm:prSet phldrT="[文本]"/>
      <dgm:spPr/>
      <dgm:t>
        <a:bodyPr/>
        <a:lstStyle/>
        <a:p>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保持</a:t>
          </a: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1</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米以上距离；</a:t>
          </a:r>
          <a:endParaRPr lang="zh-CN" altLang="en-US" dirty="0"/>
        </a:p>
      </dgm:t>
    </dgm:pt>
    <dgm:pt modelId="{9D3EB52A-2B69-47A1-B1F1-F86B61D3170F}" type="parTrans" cxnId="{B5074577-472C-45E8-86D4-78D91D440B71}">
      <dgm:prSet/>
      <dgm:spPr/>
      <dgm:t>
        <a:bodyPr/>
        <a:lstStyle/>
        <a:p>
          <a:endParaRPr lang="zh-CN" altLang="en-US"/>
        </a:p>
      </dgm:t>
    </dgm:pt>
    <dgm:pt modelId="{4236F49E-F3E4-4AF1-A754-4992BC691B79}" type="sibTrans" cxnId="{B5074577-472C-45E8-86D4-78D91D440B71}">
      <dgm:prSet/>
      <dgm:spPr/>
      <dgm:t>
        <a:bodyPr/>
        <a:lstStyle/>
        <a:p>
          <a:endParaRPr lang="zh-CN" altLang="en-US"/>
        </a:p>
      </dgm:t>
    </dgm:pt>
    <dgm:pt modelId="{6F251FAA-2352-46A0-95E4-2A32C0EE5590}">
      <dgm:prSet phldrT="[文本]"/>
      <dgm:spPr/>
      <dgm:t>
        <a:bodyPr/>
        <a:lstStyle/>
        <a:p>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避免人员密集和聚餐活动。</a:t>
          </a:r>
          <a:endParaRPr lang="zh-CN" altLang="en-US" dirty="0"/>
        </a:p>
      </dgm:t>
    </dgm:pt>
    <dgm:pt modelId="{753779BF-318D-4A43-AB15-A26483260D08}" type="parTrans" cxnId="{8D1AEFC7-5287-4920-9FF9-7630C6506C87}">
      <dgm:prSet/>
      <dgm:spPr/>
      <dgm:t>
        <a:bodyPr/>
        <a:lstStyle/>
        <a:p>
          <a:endParaRPr lang="zh-CN" altLang="en-US"/>
        </a:p>
      </dgm:t>
    </dgm:pt>
    <dgm:pt modelId="{F225A91B-8791-4308-8B94-C9F64EDF5D7D}" type="sibTrans" cxnId="{8D1AEFC7-5287-4920-9FF9-7630C6506C87}">
      <dgm:prSet/>
      <dgm:spPr/>
      <dgm:t>
        <a:bodyPr/>
        <a:lstStyle/>
        <a:p>
          <a:endParaRPr lang="zh-CN" altLang="en-US"/>
        </a:p>
      </dgm:t>
    </dgm:pt>
    <dgm:pt modelId="{6103CF30-33CF-437E-B8CE-AC9F9EC04B7D}">
      <dgm:prSet phldrT="[文本]"/>
      <dgm:spPr/>
      <dgm:t>
        <a:bodyPr/>
        <a:lstStyle/>
        <a:p>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桌椅使用后进行消毒。</a:t>
          </a:r>
          <a:endParaRPr lang="zh-CN" altLang="en-US" dirty="0"/>
        </a:p>
      </dgm:t>
    </dgm:pt>
    <dgm:pt modelId="{0015A3AD-AC8F-4B1A-9141-4317A59FA8C4}" type="parTrans" cxnId="{E893BD13-F5AA-4CBC-83BC-7B1CE1E3FBFA}">
      <dgm:prSet/>
      <dgm:spPr/>
      <dgm:t>
        <a:bodyPr/>
        <a:lstStyle/>
        <a:p>
          <a:endParaRPr lang="zh-CN" altLang="en-US"/>
        </a:p>
      </dgm:t>
    </dgm:pt>
    <dgm:pt modelId="{A1B52961-0D4B-4569-9E4B-EC007860E6B2}" type="sibTrans" cxnId="{E893BD13-F5AA-4CBC-83BC-7B1CE1E3FBFA}">
      <dgm:prSet/>
      <dgm:spPr/>
      <dgm:t>
        <a:bodyPr/>
        <a:lstStyle/>
        <a:p>
          <a:endParaRPr lang="zh-CN" altLang="en-US"/>
        </a:p>
      </dgm:t>
    </dgm:pt>
    <dgm:pt modelId="{463697A7-037D-4B22-9F52-F617DA925C2C}">
      <dgm:prSet/>
      <dgm:spPr/>
      <dgm:t>
        <a:bodyPr/>
        <a:lstStyle/>
        <a:p>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去残渣清洗后，煮沸或流通蒸汽消毒</a:t>
          </a: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15</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分钟；</a:t>
          </a:r>
          <a:endParaRPr lang="en-US" dirty="0">
            <a:latin typeface="Times New Roman" panose="02020603050405020304" pitchFamily="18" charset="0"/>
            <a:ea typeface="楷体" panose="02010609060101010101" pitchFamily="49" charset="-122"/>
            <a:cs typeface="Times New Roman" panose="02020603050405020304" pitchFamily="18" charset="0"/>
          </a:endParaRPr>
        </a:p>
      </dgm:t>
    </dgm:pt>
    <dgm:pt modelId="{B96B433E-40FF-465C-A25C-ED8B5DDF55B2}" type="parTrans" cxnId="{711C3ED7-86F1-4F93-8139-51D6C9AA7BA6}">
      <dgm:prSet/>
      <dgm:spPr/>
      <dgm:t>
        <a:bodyPr/>
        <a:lstStyle/>
        <a:p>
          <a:endParaRPr lang="zh-CN" altLang="en-US"/>
        </a:p>
      </dgm:t>
    </dgm:pt>
    <dgm:pt modelId="{22364F4E-EB47-4518-8065-44421571357D}" type="sibTrans" cxnId="{711C3ED7-86F1-4F93-8139-51D6C9AA7BA6}">
      <dgm:prSet/>
      <dgm:spPr/>
      <dgm:t>
        <a:bodyPr/>
        <a:lstStyle/>
        <a:p>
          <a:endParaRPr lang="zh-CN" altLang="en-US"/>
        </a:p>
      </dgm:t>
    </dgm:pt>
    <dgm:pt modelId="{09952D13-57FF-42CF-985E-93754A1507B1}">
      <dgm:prSet/>
      <dgm:spPr/>
      <dgm:t>
        <a:bodyPr/>
        <a:lstStyle/>
        <a:p>
          <a:r>
            <a:rPr lang="zh-CN" altLang="en-US" smtClean="0">
              <a:latin typeface="Times New Roman" panose="02020603050405020304" pitchFamily="18" charset="0"/>
              <a:ea typeface="楷体" panose="02010609060101010101" pitchFamily="49" charset="-122"/>
              <a:cs typeface="Times New Roman" panose="02020603050405020304" pitchFamily="18" charset="0"/>
            </a:rPr>
            <a:t>使用热力消毒柜；</a:t>
          </a:r>
          <a:endParaRPr lang="en-US" dirty="0">
            <a:latin typeface="Times New Roman" panose="02020603050405020304" pitchFamily="18" charset="0"/>
            <a:ea typeface="楷体" panose="02010609060101010101" pitchFamily="49" charset="-122"/>
            <a:cs typeface="Times New Roman" panose="02020603050405020304" pitchFamily="18" charset="0"/>
          </a:endParaRPr>
        </a:p>
      </dgm:t>
    </dgm:pt>
    <dgm:pt modelId="{A6104CD0-44C9-4CA5-806F-48A878225DE7}" type="parTrans" cxnId="{FB9B4191-E1DA-4431-87A7-0DA236F4C943}">
      <dgm:prSet/>
      <dgm:spPr/>
      <dgm:t>
        <a:bodyPr/>
        <a:lstStyle/>
        <a:p>
          <a:endParaRPr lang="zh-CN" altLang="en-US"/>
        </a:p>
      </dgm:t>
    </dgm:pt>
    <dgm:pt modelId="{932D0E32-FC59-42D5-AB82-B9A3605BCECE}" type="sibTrans" cxnId="{FB9B4191-E1DA-4431-87A7-0DA236F4C943}">
      <dgm:prSet/>
      <dgm:spPr/>
      <dgm:t>
        <a:bodyPr/>
        <a:lstStyle/>
        <a:p>
          <a:endParaRPr lang="zh-CN" altLang="en-US"/>
        </a:p>
      </dgm:t>
    </dgm:pt>
    <dgm:pt modelId="{742E4FCA-17E8-443F-AAD2-CC96F93A4571}">
      <dgm:prSet/>
      <dgm:spPr/>
      <dgm:t>
        <a:bodyPr/>
        <a:lstStyle/>
        <a:p>
          <a:r>
            <a:rPr lang="zh-CN" altLang="en-US" smtClean="0">
              <a:latin typeface="Times New Roman" panose="02020603050405020304" pitchFamily="18" charset="0"/>
              <a:ea typeface="楷体" panose="02010609060101010101" pitchFamily="49" charset="-122"/>
              <a:cs typeface="Times New Roman" panose="02020603050405020304" pitchFamily="18" charset="0"/>
            </a:rPr>
            <a:t>有效氯</a:t>
          </a:r>
          <a:r>
            <a:rPr lang="en-US" altLang="zh-CN" smtClean="0">
              <a:latin typeface="Times New Roman" panose="02020603050405020304" pitchFamily="18" charset="0"/>
              <a:ea typeface="楷体" panose="02010609060101010101" pitchFamily="49" charset="-122"/>
              <a:cs typeface="Times New Roman" panose="02020603050405020304" pitchFamily="18" charset="0"/>
            </a:rPr>
            <a:t>250mg/L</a:t>
          </a:r>
          <a:r>
            <a:rPr lang="zh-CN" altLang="en-US" smtClean="0">
              <a:latin typeface="Times New Roman" panose="02020603050405020304" pitchFamily="18" charset="0"/>
              <a:ea typeface="楷体" panose="02010609060101010101" pitchFamily="49" charset="-122"/>
              <a:cs typeface="Times New Roman" panose="02020603050405020304" pitchFamily="18" charset="0"/>
            </a:rPr>
            <a:t>含氯消毒剂浸泡</a:t>
          </a:r>
          <a:r>
            <a:rPr lang="en-US" altLang="zh-CN" smtClean="0">
              <a:latin typeface="Times New Roman" panose="02020603050405020304" pitchFamily="18" charset="0"/>
              <a:ea typeface="楷体" panose="02010609060101010101" pitchFamily="49" charset="-122"/>
              <a:cs typeface="Times New Roman" panose="02020603050405020304" pitchFamily="18" charset="0"/>
            </a:rPr>
            <a:t>30</a:t>
          </a:r>
          <a:r>
            <a:rPr lang="zh-CN" altLang="en-US" smtClean="0">
              <a:latin typeface="Times New Roman" panose="02020603050405020304" pitchFamily="18" charset="0"/>
              <a:ea typeface="楷体" panose="02010609060101010101" pitchFamily="49" charset="-122"/>
              <a:cs typeface="Times New Roman" panose="02020603050405020304" pitchFamily="18" charset="0"/>
            </a:rPr>
            <a:t>分钟；</a:t>
          </a:r>
          <a:endParaRPr lang="en-US" dirty="0">
            <a:latin typeface="Times New Roman" panose="02020603050405020304" pitchFamily="18" charset="0"/>
            <a:ea typeface="楷体" panose="02010609060101010101" pitchFamily="49" charset="-122"/>
            <a:cs typeface="Times New Roman" panose="02020603050405020304" pitchFamily="18" charset="0"/>
          </a:endParaRPr>
        </a:p>
      </dgm:t>
    </dgm:pt>
    <dgm:pt modelId="{7464CA79-0647-4752-813E-E6EB98E9D457}" type="parTrans" cxnId="{6A797639-3BD7-459D-9DAE-D77D6DB4BA69}">
      <dgm:prSet/>
      <dgm:spPr/>
      <dgm:t>
        <a:bodyPr/>
        <a:lstStyle/>
        <a:p>
          <a:endParaRPr lang="zh-CN" altLang="en-US"/>
        </a:p>
      </dgm:t>
    </dgm:pt>
    <dgm:pt modelId="{DED6AE8E-87AE-4B9D-BCF5-6FE709FA7F92}" type="sibTrans" cxnId="{6A797639-3BD7-459D-9DAE-D77D6DB4BA69}">
      <dgm:prSet/>
      <dgm:spPr/>
      <dgm:t>
        <a:bodyPr/>
        <a:lstStyle/>
        <a:p>
          <a:endParaRPr lang="zh-CN" altLang="en-US"/>
        </a:p>
      </dgm:t>
    </dgm:pt>
    <dgm:pt modelId="{E5BEF2F0-9077-4D92-A2C1-D0171C95A483}">
      <dgm:prSet/>
      <dgm:spPr/>
      <dgm:t>
        <a:bodyPr/>
        <a:lstStyle/>
        <a:p>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冲净残留消毒剂。</a:t>
          </a:r>
          <a:endParaRPr lang="en-US" dirty="0">
            <a:latin typeface="Times New Roman" panose="02020603050405020304" pitchFamily="18" charset="0"/>
            <a:ea typeface="楷体" panose="02010609060101010101" pitchFamily="49" charset="-122"/>
            <a:cs typeface="Times New Roman" panose="02020603050405020304" pitchFamily="18" charset="0"/>
          </a:endParaRPr>
        </a:p>
      </dgm:t>
    </dgm:pt>
    <dgm:pt modelId="{5951E921-7BF0-4685-A553-2CE9F4D84197}" type="parTrans" cxnId="{C7CC3402-CBC0-4A21-8003-3716F1A775CF}">
      <dgm:prSet/>
      <dgm:spPr/>
      <dgm:t>
        <a:bodyPr/>
        <a:lstStyle/>
        <a:p>
          <a:endParaRPr lang="zh-CN" altLang="en-US"/>
        </a:p>
      </dgm:t>
    </dgm:pt>
    <dgm:pt modelId="{3ACA5EC3-979A-45A3-AC96-1D0337148AC0}" type="sibTrans" cxnId="{C7CC3402-CBC0-4A21-8003-3716F1A775CF}">
      <dgm:prSet/>
      <dgm:spPr/>
      <dgm:t>
        <a:bodyPr/>
        <a:lstStyle/>
        <a:p>
          <a:endParaRPr lang="zh-CN" altLang="en-US"/>
        </a:p>
      </dgm:t>
    </dgm:pt>
    <dgm:pt modelId="{9EB9B73D-C1A2-4DCA-941D-9922EC914FF6}" type="pres">
      <dgm:prSet presAssocID="{B3643E8D-AC28-4487-8C15-D01C478FAFC4}" presName="Name0" presStyleCnt="0">
        <dgm:presLayoutVars>
          <dgm:dir/>
          <dgm:animLvl val="lvl"/>
          <dgm:resizeHandles val="exact"/>
        </dgm:presLayoutVars>
      </dgm:prSet>
      <dgm:spPr/>
    </dgm:pt>
    <dgm:pt modelId="{EE442106-2EEA-485E-968E-18B816364865}" type="pres">
      <dgm:prSet presAssocID="{44E4290E-7591-495A-871C-3275CA0AFEFE}" presName="composite" presStyleCnt="0"/>
      <dgm:spPr/>
    </dgm:pt>
    <dgm:pt modelId="{1C0A5DA3-4FFD-4592-BE57-F20F03ADC3DB}" type="pres">
      <dgm:prSet presAssocID="{44E4290E-7591-495A-871C-3275CA0AFEFE}" presName="parTx" presStyleLbl="alignNode1" presStyleIdx="0" presStyleCnt="3">
        <dgm:presLayoutVars>
          <dgm:chMax val="0"/>
          <dgm:chPref val="0"/>
          <dgm:bulletEnabled val="1"/>
        </dgm:presLayoutVars>
      </dgm:prSet>
      <dgm:spPr/>
      <dgm:t>
        <a:bodyPr/>
        <a:lstStyle/>
        <a:p>
          <a:endParaRPr lang="zh-CN" altLang="en-US"/>
        </a:p>
      </dgm:t>
    </dgm:pt>
    <dgm:pt modelId="{19992E1E-F4FF-4187-804C-2DAFF2BC86D7}" type="pres">
      <dgm:prSet presAssocID="{44E4290E-7591-495A-871C-3275CA0AFEFE}" presName="desTx" presStyleLbl="alignAccFollowNode1" presStyleIdx="0" presStyleCnt="3">
        <dgm:presLayoutVars>
          <dgm:bulletEnabled val="1"/>
        </dgm:presLayoutVars>
      </dgm:prSet>
      <dgm:spPr/>
      <dgm:t>
        <a:bodyPr/>
        <a:lstStyle/>
        <a:p>
          <a:endParaRPr lang="zh-CN" altLang="en-US"/>
        </a:p>
      </dgm:t>
    </dgm:pt>
    <dgm:pt modelId="{7D0EF3BB-F619-4DCA-B95A-4FA33E2966B8}" type="pres">
      <dgm:prSet presAssocID="{88E3DA98-1EB3-4740-A670-02CC5B8FD7D3}" presName="space" presStyleCnt="0"/>
      <dgm:spPr/>
    </dgm:pt>
    <dgm:pt modelId="{EDF4BC41-752F-47F0-B1A1-0902F100DBBF}" type="pres">
      <dgm:prSet presAssocID="{B302EF2C-8B89-45F6-B03B-7DEA7A042E41}" presName="composite" presStyleCnt="0"/>
      <dgm:spPr/>
    </dgm:pt>
    <dgm:pt modelId="{A47DF521-6EE7-41E3-A112-10D1AD3101FB}" type="pres">
      <dgm:prSet presAssocID="{B302EF2C-8B89-45F6-B03B-7DEA7A042E41}" presName="parTx" presStyleLbl="alignNode1" presStyleIdx="1" presStyleCnt="3">
        <dgm:presLayoutVars>
          <dgm:chMax val="0"/>
          <dgm:chPref val="0"/>
          <dgm:bulletEnabled val="1"/>
        </dgm:presLayoutVars>
      </dgm:prSet>
      <dgm:spPr/>
      <dgm:t>
        <a:bodyPr/>
        <a:lstStyle/>
        <a:p>
          <a:endParaRPr lang="zh-CN" altLang="en-US"/>
        </a:p>
      </dgm:t>
    </dgm:pt>
    <dgm:pt modelId="{22E33594-E0A0-4559-92BE-F3F962477115}" type="pres">
      <dgm:prSet presAssocID="{B302EF2C-8B89-45F6-B03B-7DEA7A042E41}" presName="desTx" presStyleLbl="alignAccFollowNode1" presStyleIdx="1" presStyleCnt="3">
        <dgm:presLayoutVars>
          <dgm:bulletEnabled val="1"/>
        </dgm:presLayoutVars>
      </dgm:prSet>
      <dgm:spPr/>
      <dgm:t>
        <a:bodyPr/>
        <a:lstStyle/>
        <a:p>
          <a:endParaRPr lang="zh-CN" altLang="en-US"/>
        </a:p>
      </dgm:t>
    </dgm:pt>
    <dgm:pt modelId="{4D8D6A1D-20EF-4F76-85E7-03C0EE966744}" type="pres">
      <dgm:prSet presAssocID="{247D5D2A-D311-4FFE-AB3F-2E310DFD3561}" presName="space" presStyleCnt="0"/>
      <dgm:spPr/>
    </dgm:pt>
    <dgm:pt modelId="{027E4055-D158-4CF5-A83D-2181580ED52B}" type="pres">
      <dgm:prSet presAssocID="{3A0E4EF5-E864-4BED-AF0C-D0ED481C7174}" presName="composite" presStyleCnt="0"/>
      <dgm:spPr/>
    </dgm:pt>
    <dgm:pt modelId="{080294F4-F07E-42B3-8C01-6655EFE2EF3D}" type="pres">
      <dgm:prSet presAssocID="{3A0E4EF5-E864-4BED-AF0C-D0ED481C7174}" presName="parTx" presStyleLbl="alignNode1" presStyleIdx="2" presStyleCnt="3">
        <dgm:presLayoutVars>
          <dgm:chMax val="0"/>
          <dgm:chPref val="0"/>
          <dgm:bulletEnabled val="1"/>
        </dgm:presLayoutVars>
      </dgm:prSet>
      <dgm:spPr/>
    </dgm:pt>
    <dgm:pt modelId="{3F35ACC4-3157-44AC-A05D-390164D5EAE9}" type="pres">
      <dgm:prSet presAssocID="{3A0E4EF5-E864-4BED-AF0C-D0ED481C7174}" presName="desTx" presStyleLbl="alignAccFollowNode1" presStyleIdx="2" presStyleCnt="3">
        <dgm:presLayoutVars>
          <dgm:bulletEnabled val="1"/>
        </dgm:presLayoutVars>
      </dgm:prSet>
      <dgm:spPr/>
      <dgm:t>
        <a:bodyPr/>
        <a:lstStyle/>
        <a:p>
          <a:endParaRPr lang="zh-CN" altLang="en-US"/>
        </a:p>
      </dgm:t>
    </dgm:pt>
  </dgm:ptLst>
  <dgm:cxnLst>
    <dgm:cxn modelId="{4A9C0F56-62EB-4950-892E-59F7A5A1FA1E}" srcId="{B302EF2C-8B89-45F6-B03B-7DEA7A042E41}" destId="{8CD76625-89F5-4378-B835-D1F31DDF0312}" srcOrd="0" destOrd="0" parTransId="{E271C7CE-043A-4AE5-81C4-F19B4044015E}" sibTransId="{E84508C7-8FB8-4260-B937-4741C03EF758}"/>
    <dgm:cxn modelId="{FB9B4191-E1DA-4431-87A7-0DA236F4C943}" srcId="{3A0E4EF5-E864-4BED-AF0C-D0ED481C7174}" destId="{09952D13-57FF-42CF-985E-93754A1507B1}" srcOrd="2" destOrd="0" parTransId="{A6104CD0-44C9-4CA5-806F-48A878225DE7}" sibTransId="{932D0E32-FC59-42D5-AB82-B9A3605BCECE}"/>
    <dgm:cxn modelId="{F3E2C7F0-2F84-4A3D-8526-D8650A0FFE27}" srcId="{B3643E8D-AC28-4487-8C15-D01C478FAFC4}" destId="{44E4290E-7591-495A-871C-3275CA0AFEFE}" srcOrd="0" destOrd="0" parTransId="{258092CC-FC59-466A-B3AB-7EF470BF5F7F}" sibTransId="{88E3DA98-1EB3-4740-A670-02CC5B8FD7D3}"/>
    <dgm:cxn modelId="{17EAD065-F751-42BB-9E08-DCB8DA81D0B4}" type="presOf" srcId="{742E4FCA-17E8-443F-AAD2-CC96F93A4571}" destId="{3F35ACC4-3157-44AC-A05D-390164D5EAE9}" srcOrd="0" destOrd="3" presId="urn:microsoft.com/office/officeart/2005/8/layout/hList1"/>
    <dgm:cxn modelId="{E893BD13-F5AA-4CBC-83BC-7B1CE1E3FBFA}" srcId="{B302EF2C-8B89-45F6-B03B-7DEA7A042E41}" destId="{6103CF30-33CF-437E-B8CE-AC9F9EC04B7D}" srcOrd="1" destOrd="0" parTransId="{0015A3AD-AC8F-4B1A-9141-4317A59FA8C4}" sibTransId="{A1B52961-0D4B-4569-9E4B-EC007860E6B2}"/>
    <dgm:cxn modelId="{52796959-83D3-4479-BDF3-178C7EABBD4C}" srcId="{44E4290E-7591-495A-871C-3275CA0AFEFE}" destId="{47D5BF58-1DA9-494F-BBF0-014A181470B3}" srcOrd="0" destOrd="0" parTransId="{3160D5AC-CAB6-4A6D-BD66-1AB81CD39AAC}" sibTransId="{8FC5DBDD-C90A-4AE8-A03C-070B2B9F5D05}"/>
    <dgm:cxn modelId="{6023DBD6-4251-46E5-89AE-5A5732E859DE}" type="presOf" srcId="{09952D13-57FF-42CF-985E-93754A1507B1}" destId="{3F35ACC4-3157-44AC-A05D-390164D5EAE9}" srcOrd="0" destOrd="2" presId="urn:microsoft.com/office/officeart/2005/8/layout/hList1"/>
    <dgm:cxn modelId="{E87F3A8C-EEAD-4D85-9333-E0FC32510F65}" type="presOf" srcId="{47D5BF58-1DA9-494F-BBF0-014A181470B3}" destId="{19992E1E-F4FF-4187-804C-2DAFF2BC86D7}" srcOrd="0" destOrd="0" presId="urn:microsoft.com/office/officeart/2005/8/layout/hList1"/>
    <dgm:cxn modelId="{F641D274-F938-4775-AD21-B17E6C0A836E}" srcId="{B3643E8D-AC28-4487-8C15-D01C478FAFC4}" destId="{B302EF2C-8B89-45F6-B03B-7DEA7A042E41}" srcOrd="1" destOrd="0" parTransId="{AF9DFB61-8930-411E-95A1-42A2033046BA}" sibTransId="{247D5D2A-D311-4FFE-AB3F-2E310DFD3561}"/>
    <dgm:cxn modelId="{B2F235BA-86A9-4D92-81D6-71C5B0D74040}" type="presOf" srcId="{6F251FAA-2352-46A0-95E4-2A32C0EE5590}" destId="{19992E1E-F4FF-4187-804C-2DAFF2BC86D7}" srcOrd="0" destOrd="2" presId="urn:microsoft.com/office/officeart/2005/8/layout/hList1"/>
    <dgm:cxn modelId="{82C0D79E-F12C-48CC-AB28-5B72EFF44D66}" type="presOf" srcId="{1E75F286-70E4-43E9-B359-82E37BBDA7FA}" destId="{19992E1E-F4FF-4187-804C-2DAFF2BC86D7}" srcOrd="0" destOrd="1" presId="urn:microsoft.com/office/officeart/2005/8/layout/hList1"/>
    <dgm:cxn modelId="{6A797639-3BD7-459D-9DAE-D77D6DB4BA69}" srcId="{3A0E4EF5-E864-4BED-AF0C-D0ED481C7174}" destId="{742E4FCA-17E8-443F-AAD2-CC96F93A4571}" srcOrd="3" destOrd="0" parTransId="{7464CA79-0647-4752-813E-E6EB98E9D457}" sibTransId="{DED6AE8E-87AE-4B9D-BCF5-6FE709FA7F92}"/>
    <dgm:cxn modelId="{D09365DE-2F17-443C-BED7-9DA61CF28269}" type="presOf" srcId="{68FCB6FA-B5F7-4A6E-B210-F348D338FB1B}" destId="{3F35ACC4-3157-44AC-A05D-390164D5EAE9}" srcOrd="0" destOrd="0" presId="urn:microsoft.com/office/officeart/2005/8/layout/hList1"/>
    <dgm:cxn modelId="{88DAABC2-199F-4C98-8C9A-2BD8FC2D9C4C}" type="presOf" srcId="{B3643E8D-AC28-4487-8C15-D01C478FAFC4}" destId="{9EB9B73D-C1A2-4DCA-941D-9922EC914FF6}" srcOrd="0" destOrd="0" presId="urn:microsoft.com/office/officeart/2005/8/layout/hList1"/>
    <dgm:cxn modelId="{B5074577-472C-45E8-86D4-78D91D440B71}" srcId="{44E4290E-7591-495A-871C-3275CA0AFEFE}" destId="{1E75F286-70E4-43E9-B359-82E37BBDA7FA}" srcOrd="1" destOrd="0" parTransId="{9D3EB52A-2B69-47A1-B1F1-F86B61D3170F}" sibTransId="{4236F49E-F3E4-4AF1-A754-4992BC691B79}"/>
    <dgm:cxn modelId="{FAF29BCE-2EC6-4C61-BF36-9BA8599293AB}" srcId="{3A0E4EF5-E864-4BED-AF0C-D0ED481C7174}" destId="{68FCB6FA-B5F7-4A6E-B210-F348D338FB1B}" srcOrd="0" destOrd="0" parTransId="{0FF74B10-8333-4678-8B78-49350A8651F0}" sibTransId="{7AE85BD4-F94F-44CC-8BC6-6DD3EFBA39C3}"/>
    <dgm:cxn modelId="{C7CC3402-CBC0-4A21-8003-3716F1A775CF}" srcId="{3A0E4EF5-E864-4BED-AF0C-D0ED481C7174}" destId="{E5BEF2F0-9077-4D92-A2C1-D0171C95A483}" srcOrd="4" destOrd="0" parTransId="{5951E921-7BF0-4685-A553-2CE9F4D84197}" sibTransId="{3ACA5EC3-979A-45A3-AC96-1D0337148AC0}"/>
    <dgm:cxn modelId="{DE4E4C32-711A-4D91-B729-8E9163936192}" srcId="{B3643E8D-AC28-4487-8C15-D01C478FAFC4}" destId="{3A0E4EF5-E864-4BED-AF0C-D0ED481C7174}" srcOrd="2" destOrd="0" parTransId="{38A4187E-3498-4945-9FA2-3E5230F9D497}" sibTransId="{853D3D75-1BCC-425C-B70E-6D1E620C3B35}"/>
    <dgm:cxn modelId="{B20B3735-49B2-459B-B141-E35063692A84}" type="presOf" srcId="{44E4290E-7591-495A-871C-3275CA0AFEFE}" destId="{1C0A5DA3-4FFD-4592-BE57-F20F03ADC3DB}" srcOrd="0" destOrd="0" presId="urn:microsoft.com/office/officeart/2005/8/layout/hList1"/>
    <dgm:cxn modelId="{E1E46B60-1514-4AA5-A708-9A2948D639FB}" type="presOf" srcId="{E5BEF2F0-9077-4D92-A2C1-D0171C95A483}" destId="{3F35ACC4-3157-44AC-A05D-390164D5EAE9}" srcOrd="0" destOrd="4" presId="urn:microsoft.com/office/officeart/2005/8/layout/hList1"/>
    <dgm:cxn modelId="{F134BD3F-E555-4305-9C1A-3F51056D321C}" type="presOf" srcId="{8CD76625-89F5-4378-B835-D1F31DDF0312}" destId="{22E33594-E0A0-4559-92BE-F3F962477115}" srcOrd="0" destOrd="0" presId="urn:microsoft.com/office/officeart/2005/8/layout/hList1"/>
    <dgm:cxn modelId="{8D1AEFC7-5287-4920-9FF9-7630C6506C87}" srcId="{44E4290E-7591-495A-871C-3275CA0AFEFE}" destId="{6F251FAA-2352-46A0-95E4-2A32C0EE5590}" srcOrd="2" destOrd="0" parTransId="{753779BF-318D-4A43-AB15-A26483260D08}" sibTransId="{F225A91B-8791-4308-8B94-C9F64EDF5D7D}"/>
    <dgm:cxn modelId="{711C3ED7-86F1-4F93-8139-51D6C9AA7BA6}" srcId="{3A0E4EF5-E864-4BED-AF0C-D0ED481C7174}" destId="{463697A7-037D-4B22-9F52-F617DA925C2C}" srcOrd="1" destOrd="0" parTransId="{B96B433E-40FF-465C-A25C-ED8B5DDF55B2}" sibTransId="{22364F4E-EB47-4518-8065-44421571357D}"/>
    <dgm:cxn modelId="{BF5D9F02-69ED-4D0E-A3F8-7E68CB24AACA}" type="presOf" srcId="{B302EF2C-8B89-45F6-B03B-7DEA7A042E41}" destId="{A47DF521-6EE7-41E3-A112-10D1AD3101FB}" srcOrd="0" destOrd="0" presId="urn:microsoft.com/office/officeart/2005/8/layout/hList1"/>
    <dgm:cxn modelId="{73C2BCA7-F319-458A-9C20-C14B6ABA022A}" type="presOf" srcId="{3A0E4EF5-E864-4BED-AF0C-D0ED481C7174}" destId="{080294F4-F07E-42B3-8C01-6655EFE2EF3D}" srcOrd="0" destOrd="0" presId="urn:microsoft.com/office/officeart/2005/8/layout/hList1"/>
    <dgm:cxn modelId="{615511A5-389F-466F-8839-E10B52900FE0}" type="presOf" srcId="{6103CF30-33CF-437E-B8CE-AC9F9EC04B7D}" destId="{22E33594-E0A0-4559-92BE-F3F962477115}" srcOrd="0" destOrd="1" presId="urn:microsoft.com/office/officeart/2005/8/layout/hList1"/>
    <dgm:cxn modelId="{4A370C5B-398D-4ECB-AAE5-3BEC36B5CCD3}" type="presOf" srcId="{463697A7-037D-4B22-9F52-F617DA925C2C}" destId="{3F35ACC4-3157-44AC-A05D-390164D5EAE9}" srcOrd="0" destOrd="1" presId="urn:microsoft.com/office/officeart/2005/8/layout/hList1"/>
    <dgm:cxn modelId="{7E84F0BB-9A30-4956-88A3-31DFDADAA75E}" type="presParOf" srcId="{9EB9B73D-C1A2-4DCA-941D-9922EC914FF6}" destId="{EE442106-2EEA-485E-968E-18B816364865}" srcOrd="0" destOrd="0" presId="urn:microsoft.com/office/officeart/2005/8/layout/hList1"/>
    <dgm:cxn modelId="{CA0672C1-DEE9-4BCE-B7B3-4DE92B6F8578}" type="presParOf" srcId="{EE442106-2EEA-485E-968E-18B816364865}" destId="{1C0A5DA3-4FFD-4592-BE57-F20F03ADC3DB}" srcOrd="0" destOrd="0" presId="urn:microsoft.com/office/officeart/2005/8/layout/hList1"/>
    <dgm:cxn modelId="{E840346E-59A0-4955-AC14-5AFE0A856DF3}" type="presParOf" srcId="{EE442106-2EEA-485E-968E-18B816364865}" destId="{19992E1E-F4FF-4187-804C-2DAFF2BC86D7}" srcOrd="1" destOrd="0" presId="urn:microsoft.com/office/officeart/2005/8/layout/hList1"/>
    <dgm:cxn modelId="{CBDFB7D7-6506-414F-B4D6-6E08F06A9BD6}" type="presParOf" srcId="{9EB9B73D-C1A2-4DCA-941D-9922EC914FF6}" destId="{7D0EF3BB-F619-4DCA-B95A-4FA33E2966B8}" srcOrd="1" destOrd="0" presId="urn:microsoft.com/office/officeart/2005/8/layout/hList1"/>
    <dgm:cxn modelId="{7C2FD5B5-D9EA-4422-9772-862ED1C28193}" type="presParOf" srcId="{9EB9B73D-C1A2-4DCA-941D-9922EC914FF6}" destId="{EDF4BC41-752F-47F0-B1A1-0902F100DBBF}" srcOrd="2" destOrd="0" presId="urn:microsoft.com/office/officeart/2005/8/layout/hList1"/>
    <dgm:cxn modelId="{3B531CED-DEA0-46EE-901B-C98D7579EAF2}" type="presParOf" srcId="{EDF4BC41-752F-47F0-B1A1-0902F100DBBF}" destId="{A47DF521-6EE7-41E3-A112-10D1AD3101FB}" srcOrd="0" destOrd="0" presId="urn:microsoft.com/office/officeart/2005/8/layout/hList1"/>
    <dgm:cxn modelId="{2FB21410-BA68-40C1-83C1-0CE1D977C87E}" type="presParOf" srcId="{EDF4BC41-752F-47F0-B1A1-0902F100DBBF}" destId="{22E33594-E0A0-4559-92BE-F3F962477115}" srcOrd="1" destOrd="0" presId="urn:microsoft.com/office/officeart/2005/8/layout/hList1"/>
    <dgm:cxn modelId="{E2306F6F-6824-4BFD-ABF1-56CCF2B3B8B3}" type="presParOf" srcId="{9EB9B73D-C1A2-4DCA-941D-9922EC914FF6}" destId="{4D8D6A1D-20EF-4F76-85E7-03C0EE966744}" srcOrd="3" destOrd="0" presId="urn:microsoft.com/office/officeart/2005/8/layout/hList1"/>
    <dgm:cxn modelId="{25E04074-E40C-4A84-A759-6FF25E41E136}" type="presParOf" srcId="{9EB9B73D-C1A2-4DCA-941D-9922EC914FF6}" destId="{027E4055-D158-4CF5-A83D-2181580ED52B}" srcOrd="4" destOrd="0" presId="urn:microsoft.com/office/officeart/2005/8/layout/hList1"/>
    <dgm:cxn modelId="{BD9AA658-194F-43BC-9557-3378506EC125}" type="presParOf" srcId="{027E4055-D158-4CF5-A83D-2181580ED52B}" destId="{080294F4-F07E-42B3-8C01-6655EFE2EF3D}" srcOrd="0" destOrd="0" presId="urn:microsoft.com/office/officeart/2005/8/layout/hList1"/>
    <dgm:cxn modelId="{B51FB334-FBDB-4B93-83B4-2DA0A5480F0B}" type="presParOf" srcId="{027E4055-D158-4CF5-A83D-2181580ED52B}" destId="{3F35ACC4-3157-44AC-A05D-390164D5EAE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0A5DA3-4FFD-4592-BE57-F20F03ADC3DB}">
      <dsp:nvSpPr>
        <dsp:cNvPr id="0" name=""/>
        <dsp:cNvSpPr/>
      </dsp:nvSpPr>
      <dsp:spPr>
        <a:xfrm>
          <a:off x="2162" y="81405"/>
          <a:ext cx="2108683" cy="470575"/>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chemeClr val="tx1"/>
              </a:solidFill>
              <a:latin typeface="楷体" panose="02010609060101010101" pitchFamily="49" charset="-122"/>
              <a:ea typeface="楷体" panose="02010609060101010101" pitchFamily="49" charset="-122"/>
            </a:rPr>
            <a:t>分流措施</a:t>
          </a:r>
          <a:endParaRPr lang="zh-CN" altLang="en-US" sz="2000" kern="1200" dirty="0">
            <a:solidFill>
              <a:schemeClr val="tx1"/>
            </a:solidFill>
            <a:latin typeface="楷体" panose="02010609060101010101" pitchFamily="49" charset="-122"/>
            <a:ea typeface="楷体" panose="02010609060101010101" pitchFamily="49" charset="-122"/>
          </a:endParaRPr>
        </a:p>
      </dsp:txBody>
      <dsp:txXfrm>
        <a:off x="2162" y="81405"/>
        <a:ext cx="2108683" cy="470575"/>
      </dsp:txXfrm>
    </dsp:sp>
    <dsp:sp modelId="{19992E1E-F4FF-4187-804C-2DAFF2BC86D7}">
      <dsp:nvSpPr>
        <dsp:cNvPr id="0" name=""/>
        <dsp:cNvSpPr/>
      </dsp:nvSpPr>
      <dsp:spPr>
        <a:xfrm>
          <a:off x="2162" y="551981"/>
          <a:ext cx="2108683" cy="2420317"/>
        </a:xfrm>
        <a:prstGeom prst="rect">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zh-CN" altLang="en-US" sz="1500" kern="1200" dirty="0" smtClean="0">
              <a:latin typeface="Times New Roman" panose="02020603050405020304" pitchFamily="18" charset="0"/>
              <a:ea typeface="楷体" panose="02010609060101010101" pitchFamily="49" charset="-122"/>
              <a:cs typeface="Times New Roman" panose="02020603050405020304" pitchFamily="18" charset="0"/>
            </a:rPr>
            <a:t>错峰用餐；</a:t>
          </a:r>
          <a:endParaRPr lang="zh-CN" altLang="en-US" sz="1500" kern="1200" dirty="0"/>
        </a:p>
        <a:p>
          <a:pPr marL="114300" lvl="1" indent="-114300" algn="l" defTabSz="666750">
            <a:lnSpc>
              <a:spcPct val="90000"/>
            </a:lnSpc>
            <a:spcBef>
              <a:spcPct val="0"/>
            </a:spcBef>
            <a:spcAft>
              <a:spcPct val="15000"/>
            </a:spcAft>
            <a:buChar char="••"/>
          </a:pPr>
          <a:r>
            <a:rPr lang="zh-CN" altLang="en-US" sz="1500" kern="1200" dirty="0" smtClean="0">
              <a:latin typeface="Times New Roman" panose="02020603050405020304" pitchFamily="18" charset="0"/>
              <a:ea typeface="楷体" panose="02010609060101010101" pitchFamily="49" charset="-122"/>
              <a:cs typeface="Times New Roman" panose="02020603050405020304" pitchFamily="18" charset="0"/>
            </a:rPr>
            <a:t>保持</a:t>
          </a:r>
          <a:r>
            <a:rPr lang="en-US" altLang="zh-CN" sz="1500" kern="1200" dirty="0" smtClean="0">
              <a:latin typeface="Times New Roman" panose="02020603050405020304" pitchFamily="18" charset="0"/>
              <a:ea typeface="楷体" panose="02010609060101010101" pitchFamily="49" charset="-122"/>
              <a:cs typeface="Times New Roman" panose="02020603050405020304" pitchFamily="18" charset="0"/>
            </a:rPr>
            <a:t>1</a:t>
          </a:r>
          <a:r>
            <a:rPr lang="zh-CN" altLang="en-US" sz="1500" kern="1200" dirty="0" smtClean="0">
              <a:latin typeface="Times New Roman" panose="02020603050405020304" pitchFamily="18" charset="0"/>
              <a:ea typeface="楷体" panose="02010609060101010101" pitchFamily="49" charset="-122"/>
              <a:cs typeface="Times New Roman" panose="02020603050405020304" pitchFamily="18" charset="0"/>
            </a:rPr>
            <a:t>米以上距离；</a:t>
          </a:r>
          <a:endParaRPr lang="zh-CN" altLang="en-US" sz="1500" kern="1200" dirty="0"/>
        </a:p>
        <a:p>
          <a:pPr marL="114300" lvl="1" indent="-114300" algn="l" defTabSz="666750">
            <a:lnSpc>
              <a:spcPct val="90000"/>
            </a:lnSpc>
            <a:spcBef>
              <a:spcPct val="0"/>
            </a:spcBef>
            <a:spcAft>
              <a:spcPct val="15000"/>
            </a:spcAft>
            <a:buChar char="••"/>
          </a:pPr>
          <a:r>
            <a:rPr lang="zh-CN" altLang="en-US" sz="1500" kern="1200" dirty="0" smtClean="0">
              <a:latin typeface="Times New Roman" panose="02020603050405020304" pitchFamily="18" charset="0"/>
              <a:ea typeface="楷体" panose="02010609060101010101" pitchFamily="49" charset="-122"/>
              <a:cs typeface="Times New Roman" panose="02020603050405020304" pitchFamily="18" charset="0"/>
            </a:rPr>
            <a:t>避免人员密集和聚餐活动。</a:t>
          </a:r>
          <a:endParaRPr lang="zh-CN" altLang="en-US" sz="1500" kern="1200" dirty="0"/>
        </a:p>
      </dsp:txBody>
      <dsp:txXfrm>
        <a:off x="2162" y="551981"/>
        <a:ext cx="2108683" cy="2420317"/>
      </dsp:txXfrm>
    </dsp:sp>
    <dsp:sp modelId="{A47DF521-6EE7-41E3-A112-10D1AD3101FB}">
      <dsp:nvSpPr>
        <dsp:cNvPr id="0" name=""/>
        <dsp:cNvSpPr/>
      </dsp:nvSpPr>
      <dsp:spPr>
        <a:xfrm>
          <a:off x="2406061" y="81405"/>
          <a:ext cx="2108683" cy="470575"/>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chemeClr val="tx1"/>
              </a:solidFill>
              <a:latin typeface="楷体" panose="02010609060101010101" pitchFamily="49" charset="-122"/>
              <a:ea typeface="楷体" panose="02010609060101010101" pitchFamily="49" charset="-122"/>
            </a:rPr>
            <a:t>餐厅消毒</a:t>
          </a:r>
          <a:endParaRPr lang="zh-CN" altLang="en-US" sz="2000" kern="1200" dirty="0">
            <a:solidFill>
              <a:schemeClr val="tx1"/>
            </a:solidFill>
            <a:latin typeface="楷体" panose="02010609060101010101" pitchFamily="49" charset="-122"/>
            <a:ea typeface="楷体" panose="02010609060101010101" pitchFamily="49" charset="-122"/>
          </a:endParaRPr>
        </a:p>
      </dsp:txBody>
      <dsp:txXfrm>
        <a:off x="2406061" y="81405"/>
        <a:ext cx="2108683" cy="470575"/>
      </dsp:txXfrm>
    </dsp:sp>
    <dsp:sp modelId="{22E33594-E0A0-4559-92BE-F3F962477115}">
      <dsp:nvSpPr>
        <dsp:cNvPr id="0" name=""/>
        <dsp:cNvSpPr/>
      </dsp:nvSpPr>
      <dsp:spPr>
        <a:xfrm>
          <a:off x="2406061" y="551981"/>
          <a:ext cx="2108683" cy="2420317"/>
        </a:xfrm>
        <a:prstGeom prst="rect">
          <a:avLst/>
        </a:prstGeom>
        <a:solidFill>
          <a:schemeClr val="accent3">
            <a:tint val="40000"/>
            <a:alpha val="90000"/>
            <a:hueOff val="0"/>
            <a:satOff val="0"/>
            <a:lumOff val="0"/>
            <a:alphaOff val="0"/>
          </a:schemeClr>
        </a:solidFill>
        <a:ln w="6350" cap="flat" cmpd="sng" algn="ctr">
          <a:solidFill>
            <a:schemeClr val="accent3">
              <a:tint val="40000"/>
              <a:alpha val="9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zh-CN" altLang="en-US" sz="1500" kern="1200" dirty="0" smtClean="0">
              <a:latin typeface="Times New Roman" panose="02020603050405020304" pitchFamily="18" charset="0"/>
              <a:ea typeface="楷体" panose="02010609060101010101" pitchFamily="49" charset="-122"/>
              <a:cs typeface="Times New Roman" panose="02020603050405020304" pitchFamily="18" charset="0"/>
            </a:rPr>
            <a:t>每日消毒</a:t>
          </a:r>
          <a:r>
            <a:rPr lang="en-US" altLang="zh-CN" sz="1500" kern="1200" dirty="0" smtClean="0">
              <a:latin typeface="Times New Roman" panose="02020603050405020304" pitchFamily="18" charset="0"/>
              <a:ea typeface="楷体" panose="02010609060101010101" pitchFamily="49" charset="-122"/>
              <a:cs typeface="Times New Roman" panose="02020603050405020304" pitchFamily="18" charset="0"/>
            </a:rPr>
            <a:t>3</a:t>
          </a:r>
          <a:r>
            <a:rPr lang="zh-CN" altLang="en-US" sz="1500" kern="1200" dirty="0" smtClean="0">
              <a:latin typeface="Times New Roman" panose="02020603050405020304" pitchFamily="18" charset="0"/>
              <a:ea typeface="楷体" panose="02010609060101010101" pitchFamily="49" charset="-122"/>
              <a:cs typeface="Times New Roman" panose="02020603050405020304" pitchFamily="18" charset="0"/>
            </a:rPr>
            <a:t>次，早、中、晚各一次；</a:t>
          </a:r>
          <a:endParaRPr lang="zh-CN" altLang="en-US" sz="1500" kern="1200" dirty="0"/>
        </a:p>
        <a:p>
          <a:pPr marL="114300" lvl="1" indent="-114300" algn="l" defTabSz="666750">
            <a:lnSpc>
              <a:spcPct val="90000"/>
            </a:lnSpc>
            <a:spcBef>
              <a:spcPct val="0"/>
            </a:spcBef>
            <a:spcAft>
              <a:spcPct val="15000"/>
            </a:spcAft>
            <a:buChar char="••"/>
          </a:pPr>
          <a:r>
            <a:rPr lang="zh-CN" altLang="en-US" sz="1500" kern="1200" dirty="0" smtClean="0">
              <a:latin typeface="Times New Roman" panose="02020603050405020304" pitchFamily="18" charset="0"/>
              <a:ea typeface="楷体" panose="02010609060101010101" pitchFamily="49" charset="-122"/>
              <a:cs typeface="Times New Roman" panose="02020603050405020304" pitchFamily="18" charset="0"/>
            </a:rPr>
            <a:t>桌椅使用后进行消毒。</a:t>
          </a:r>
          <a:endParaRPr lang="zh-CN" altLang="en-US" sz="1500" kern="1200" dirty="0"/>
        </a:p>
      </dsp:txBody>
      <dsp:txXfrm>
        <a:off x="2406061" y="551981"/>
        <a:ext cx="2108683" cy="2420317"/>
      </dsp:txXfrm>
    </dsp:sp>
    <dsp:sp modelId="{080294F4-F07E-42B3-8C01-6655EFE2EF3D}">
      <dsp:nvSpPr>
        <dsp:cNvPr id="0" name=""/>
        <dsp:cNvSpPr/>
      </dsp:nvSpPr>
      <dsp:spPr>
        <a:xfrm>
          <a:off x="4809960" y="81405"/>
          <a:ext cx="2108683" cy="470575"/>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chemeClr val="tx1"/>
              </a:solidFill>
              <a:latin typeface="楷体" panose="02010609060101010101" pitchFamily="49" charset="-122"/>
              <a:ea typeface="楷体" panose="02010609060101010101" pitchFamily="49" charset="-122"/>
            </a:rPr>
            <a:t>餐具消毒</a:t>
          </a:r>
          <a:endParaRPr lang="zh-CN" altLang="en-US" sz="2000" kern="1200" dirty="0">
            <a:solidFill>
              <a:schemeClr val="tx1"/>
            </a:solidFill>
            <a:latin typeface="楷体" panose="02010609060101010101" pitchFamily="49" charset="-122"/>
            <a:ea typeface="楷体" panose="02010609060101010101" pitchFamily="49" charset="-122"/>
          </a:endParaRPr>
        </a:p>
      </dsp:txBody>
      <dsp:txXfrm>
        <a:off x="4809960" y="81405"/>
        <a:ext cx="2108683" cy="470575"/>
      </dsp:txXfrm>
    </dsp:sp>
    <dsp:sp modelId="{3F35ACC4-3157-44AC-A05D-390164D5EAE9}">
      <dsp:nvSpPr>
        <dsp:cNvPr id="0" name=""/>
        <dsp:cNvSpPr/>
      </dsp:nvSpPr>
      <dsp:spPr>
        <a:xfrm>
          <a:off x="4809960" y="551981"/>
          <a:ext cx="2108683" cy="2420317"/>
        </a:xfrm>
        <a:prstGeom prst="rect">
          <a:avLst/>
        </a:prstGeom>
        <a:solidFill>
          <a:schemeClr val="accent4">
            <a:tint val="40000"/>
            <a:alpha val="90000"/>
            <a:hueOff val="0"/>
            <a:satOff val="0"/>
            <a:lumOff val="0"/>
            <a:alphaOff val="0"/>
          </a:schemeClr>
        </a:solidFill>
        <a:ln w="6350" cap="flat" cmpd="sng" algn="ctr">
          <a:solidFill>
            <a:schemeClr val="accent4">
              <a:tint val="40000"/>
              <a:alpha val="9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zh-CN" altLang="en-US" sz="1500" kern="1200" dirty="0" smtClean="0">
              <a:latin typeface="Times New Roman" panose="02020603050405020304" pitchFamily="18" charset="0"/>
              <a:ea typeface="楷体" panose="02010609060101010101" pitchFamily="49" charset="-122"/>
              <a:cs typeface="Times New Roman" panose="02020603050405020304" pitchFamily="18" charset="0"/>
            </a:rPr>
            <a:t>一人一具、一用一消毒；</a:t>
          </a:r>
          <a:endParaRPr lang="zh-CN" altLang="en-US" sz="1500" kern="1200" dirty="0"/>
        </a:p>
        <a:p>
          <a:pPr marL="114300" lvl="1" indent="-114300" algn="l" defTabSz="666750">
            <a:lnSpc>
              <a:spcPct val="90000"/>
            </a:lnSpc>
            <a:spcBef>
              <a:spcPct val="0"/>
            </a:spcBef>
            <a:spcAft>
              <a:spcPct val="15000"/>
            </a:spcAft>
            <a:buChar char="••"/>
          </a:pPr>
          <a:r>
            <a:rPr lang="zh-CN" altLang="en-US" sz="1500" kern="1200" dirty="0" smtClean="0">
              <a:latin typeface="Times New Roman" panose="02020603050405020304" pitchFamily="18" charset="0"/>
              <a:ea typeface="楷体" panose="02010609060101010101" pitchFamily="49" charset="-122"/>
              <a:cs typeface="Times New Roman" panose="02020603050405020304" pitchFamily="18" charset="0"/>
            </a:rPr>
            <a:t>去残渣清洗后，煮沸或流通蒸汽消毒</a:t>
          </a:r>
          <a:r>
            <a:rPr lang="en-US" altLang="zh-CN" sz="1500" kern="1200" dirty="0" smtClean="0">
              <a:latin typeface="Times New Roman" panose="02020603050405020304" pitchFamily="18" charset="0"/>
              <a:ea typeface="楷体" panose="02010609060101010101" pitchFamily="49" charset="-122"/>
              <a:cs typeface="Times New Roman" panose="02020603050405020304" pitchFamily="18" charset="0"/>
            </a:rPr>
            <a:t>15</a:t>
          </a:r>
          <a:r>
            <a:rPr lang="zh-CN" altLang="en-US" sz="1500" kern="1200" dirty="0" smtClean="0">
              <a:latin typeface="Times New Roman" panose="02020603050405020304" pitchFamily="18" charset="0"/>
              <a:ea typeface="楷体" panose="02010609060101010101" pitchFamily="49" charset="-122"/>
              <a:cs typeface="Times New Roman" panose="02020603050405020304" pitchFamily="18" charset="0"/>
            </a:rPr>
            <a:t>分钟；</a:t>
          </a:r>
          <a:endParaRPr lang="en-US" sz="1500" kern="1200" dirty="0">
            <a:latin typeface="Times New Roman" panose="02020603050405020304" pitchFamily="18" charset="0"/>
            <a:ea typeface="楷体" panose="02010609060101010101" pitchFamily="49" charset="-122"/>
            <a:cs typeface="Times New Roman" panose="02020603050405020304" pitchFamily="18" charset="0"/>
          </a:endParaRPr>
        </a:p>
        <a:p>
          <a:pPr marL="114300" lvl="1" indent="-114300" algn="l" defTabSz="666750">
            <a:lnSpc>
              <a:spcPct val="90000"/>
            </a:lnSpc>
            <a:spcBef>
              <a:spcPct val="0"/>
            </a:spcBef>
            <a:spcAft>
              <a:spcPct val="15000"/>
            </a:spcAft>
            <a:buChar char="••"/>
          </a:pPr>
          <a:r>
            <a:rPr lang="zh-CN" altLang="en-US" sz="1500" kern="1200" smtClean="0">
              <a:latin typeface="Times New Roman" panose="02020603050405020304" pitchFamily="18" charset="0"/>
              <a:ea typeface="楷体" panose="02010609060101010101" pitchFamily="49" charset="-122"/>
              <a:cs typeface="Times New Roman" panose="02020603050405020304" pitchFamily="18" charset="0"/>
            </a:rPr>
            <a:t>使用热力消毒柜；</a:t>
          </a:r>
          <a:endParaRPr lang="en-US" sz="1500" kern="1200" dirty="0">
            <a:latin typeface="Times New Roman" panose="02020603050405020304" pitchFamily="18" charset="0"/>
            <a:ea typeface="楷体" panose="02010609060101010101" pitchFamily="49" charset="-122"/>
            <a:cs typeface="Times New Roman" panose="02020603050405020304" pitchFamily="18" charset="0"/>
          </a:endParaRPr>
        </a:p>
        <a:p>
          <a:pPr marL="114300" lvl="1" indent="-114300" algn="l" defTabSz="666750">
            <a:lnSpc>
              <a:spcPct val="90000"/>
            </a:lnSpc>
            <a:spcBef>
              <a:spcPct val="0"/>
            </a:spcBef>
            <a:spcAft>
              <a:spcPct val="15000"/>
            </a:spcAft>
            <a:buChar char="••"/>
          </a:pPr>
          <a:r>
            <a:rPr lang="zh-CN" altLang="en-US" sz="1500" kern="1200" smtClean="0">
              <a:latin typeface="Times New Roman" panose="02020603050405020304" pitchFamily="18" charset="0"/>
              <a:ea typeface="楷体" panose="02010609060101010101" pitchFamily="49" charset="-122"/>
              <a:cs typeface="Times New Roman" panose="02020603050405020304" pitchFamily="18" charset="0"/>
            </a:rPr>
            <a:t>有效氯</a:t>
          </a:r>
          <a:r>
            <a:rPr lang="en-US" altLang="zh-CN" sz="1500" kern="1200" smtClean="0">
              <a:latin typeface="Times New Roman" panose="02020603050405020304" pitchFamily="18" charset="0"/>
              <a:ea typeface="楷体" panose="02010609060101010101" pitchFamily="49" charset="-122"/>
              <a:cs typeface="Times New Roman" panose="02020603050405020304" pitchFamily="18" charset="0"/>
            </a:rPr>
            <a:t>250mg/L</a:t>
          </a:r>
          <a:r>
            <a:rPr lang="zh-CN" altLang="en-US" sz="1500" kern="1200" smtClean="0">
              <a:latin typeface="Times New Roman" panose="02020603050405020304" pitchFamily="18" charset="0"/>
              <a:ea typeface="楷体" panose="02010609060101010101" pitchFamily="49" charset="-122"/>
              <a:cs typeface="Times New Roman" panose="02020603050405020304" pitchFamily="18" charset="0"/>
            </a:rPr>
            <a:t>含氯消毒剂浸泡</a:t>
          </a:r>
          <a:r>
            <a:rPr lang="en-US" altLang="zh-CN" sz="1500" kern="1200" smtClean="0">
              <a:latin typeface="Times New Roman" panose="02020603050405020304" pitchFamily="18" charset="0"/>
              <a:ea typeface="楷体" panose="02010609060101010101" pitchFamily="49" charset="-122"/>
              <a:cs typeface="Times New Roman" panose="02020603050405020304" pitchFamily="18" charset="0"/>
            </a:rPr>
            <a:t>30</a:t>
          </a:r>
          <a:r>
            <a:rPr lang="zh-CN" altLang="en-US" sz="1500" kern="1200" smtClean="0">
              <a:latin typeface="Times New Roman" panose="02020603050405020304" pitchFamily="18" charset="0"/>
              <a:ea typeface="楷体" panose="02010609060101010101" pitchFamily="49" charset="-122"/>
              <a:cs typeface="Times New Roman" panose="02020603050405020304" pitchFamily="18" charset="0"/>
            </a:rPr>
            <a:t>分钟；</a:t>
          </a:r>
          <a:endParaRPr lang="en-US" sz="1500" kern="1200" dirty="0">
            <a:latin typeface="Times New Roman" panose="02020603050405020304" pitchFamily="18" charset="0"/>
            <a:ea typeface="楷体" panose="02010609060101010101" pitchFamily="49" charset="-122"/>
            <a:cs typeface="Times New Roman" panose="02020603050405020304" pitchFamily="18" charset="0"/>
          </a:endParaRPr>
        </a:p>
        <a:p>
          <a:pPr marL="114300" lvl="1" indent="-114300" algn="l" defTabSz="666750">
            <a:lnSpc>
              <a:spcPct val="90000"/>
            </a:lnSpc>
            <a:spcBef>
              <a:spcPct val="0"/>
            </a:spcBef>
            <a:spcAft>
              <a:spcPct val="15000"/>
            </a:spcAft>
            <a:buChar char="••"/>
          </a:pPr>
          <a:r>
            <a:rPr lang="zh-CN" altLang="en-US" sz="1500" kern="1200" dirty="0" smtClean="0">
              <a:latin typeface="Times New Roman" panose="02020603050405020304" pitchFamily="18" charset="0"/>
              <a:ea typeface="楷体" panose="02010609060101010101" pitchFamily="49" charset="-122"/>
              <a:cs typeface="Times New Roman" panose="02020603050405020304" pitchFamily="18" charset="0"/>
            </a:rPr>
            <a:t>冲净残留消毒剂。</a:t>
          </a:r>
          <a:endParaRPr lang="en-US" sz="1500" kern="1200" dirty="0">
            <a:latin typeface="Times New Roman" panose="02020603050405020304" pitchFamily="18" charset="0"/>
            <a:ea typeface="楷体" panose="02010609060101010101" pitchFamily="49" charset="-122"/>
            <a:cs typeface="Times New Roman" panose="02020603050405020304" pitchFamily="18" charset="0"/>
          </a:endParaRPr>
        </a:p>
      </dsp:txBody>
      <dsp:txXfrm>
        <a:off x="4809960" y="551981"/>
        <a:ext cx="2108683" cy="2420317"/>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D9145C-331B-4BCB-ADD0-95EBB26F5857}" type="datetimeFigureOut">
              <a:rPr lang="en-US" smtClean="0"/>
              <a:t>2/24/2020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686DC7-8DFF-4A47-988D-D71C57DA90E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686DC7-8DFF-4A47-988D-D71C57DA90EB}"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solidFill>
                  <a:schemeClr val="tx1"/>
                </a:solidFill>
                <a:latin typeface="Times New Roman" panose="02020603050405020304" pitchFamily="18" charset="0"/>
                <a:cs typeface="Times New Roman" panose="02020603050405020304" pitchFamily="18" charset="0"/>
              </a:defRPr>
            </a:lvl1pPr>
          </a:lstStyle>
          <a:p>
            <a:fld id="{158609C6-9345-45D7-A54E-C0546B1C4196}" type="datetime1">
              <a:rPr lang="en-US" smtClean="0"/>
              <a:t>2/24/2020</a:t>
            </a:fld>
            <a:endParaRPr lang="en-US" dirty="0"/>
          </a:p>
        </p:txBody>
      </p:sp>
      <p:sp>
        <p:nvSpPr>
          <p:cNvPr id="5" name="Footer Placeholder 4"/>
          <p:cNvSpPr>
            <a:spLocks noGrp="1"/>
          </p:cNvSpPr>
          <p:nvPr>
            <p:ph type="ftr" sz="quarter" idx="11"/>
          </p:nvPr>
        </p:nvSpPr>
        <p:spPr/>
        <p:txBody>
          <a:bodyPr/>
          <a:lstStyle>
            <a:lvl1pPr>
              <a:defRPr sz="1400">
                <a:solidFill>
                  <a:schemeClr val="tx1"/>
                </a:solidFill>
                <a:latin typeface="楷体" panose="02010609060101010101" pitchFamily="49" charset="-122"/>
                <a:ea typeface="楷体" panose="02010609060101010101" pitchFamily="49" charset="-122"/>
              </a:defRPr>
            </a:lvl1pPr>
          </a:lstStyle>
          <a:p>
            <a:r>
              <a:rPr lang="zh-CN" altLang="en-US" dirty="0" smtClean="0"/>
              <a:t>国务院联防联控机制</a:t>
            </a:r>
            <a:endParaRPr lang="en-US" dirty="0"/>
          </a:p>
        </p:txBody>
      </p:sp>
      <p:sp>
        <p:nvSpPr>
          <p:cNvPr id="6" name="Slide Number Placeholder 5"/>
          <p:cNvSpPr>
            <a:spLocks noGrp="1"/>
          </p:cNvSpPr>
          <p:nvPr>
            <p:ph type="sldNum" sz="quarter" idx="12"/>
          </p:nvPr>
        </p:nvSpPr>
        <p:spPr/>
        <p:txBody>
          <a:bodyPr/>
          <a:lstStyle>
            <a:lvl1pPr>
              <a:defRPr>
                <a:solidFill>
                  <a:schemeClr val="tx1"/>
                </a:solidFill>
                <a:latin typeface="Times New Roman" panose="02020603050405020304" pitchFamily="18" charset="0"/>
                <a:cs typeface="Times New Roman" panose="02020603050405020304" pitchFamily="18" charset="0"/>
              </a:defRPr>
            </a:lvl1pPr>
          </a:lstStyle>
          <a:p>
            <a:fld id="{E1961FAD-C14D-4EF9-9D90-69C5C1F92140}"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8495A0-3F68-4D21-A1E0-C7C583E661B7}"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58C1F9-1432-464F-91EB-B5354E489FD0}"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D543CE-98D9-4F3F-ACED-F1BC00D16C77}"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EFFE68A-112D-4ECA-AE1F-FAE052DF671E}"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05C0FD8-484B-46F0-929C-F527228B1A58}" type="datetime1">
              <a:rPr lang="en-US" smtClean="0"/>
              <a:t>2/24/2020</a:t>
            </a:fld>
            <a:endParaRPr lang="en-US"/>
          </a:p>
        </p:txBody>
      </p:sp>
      <p:sp>
        <p:nvSpPr>
          <p:cNvPr id="8" name="Footer Placeholder 7"/>
          <p:cNvSpPr>
            <a:spLocks noGrp="1"/>
          </p:cNvSpPr>
          <p:nvPr>
            <p:ph type="ftr" sz="quarter" idx="11"/>
          </p:nvPr>
        </p:nvSpPr>
        <p:spPr/>
        <p:txBody>
          <a:bodyPr/>
          <a:lstStyle/>
          <a:p>
            <a:r>
              <a:rPr lang="zh-CN" altLang="en-US" smtClean="0"/>
              <a:t>国务院联防联控机制</a:t>
            </a:r>
            <a:endParaRPr lang="en-US"/>
          </a:p>
        </p:txBody>
      </p:sp>
      <p:sp>
        <p:nvSpPr>
          <p:cNvPr id="9" name="Slide Number Placeholder 8"/>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19CD942-EEC6-40D5-8EF8-E7CED594E622}" type="datetime1">
              <a:rPr lang="en-US" smtClean="0"/>
              <a:t>2/24/2020</a:t>
            </a:fld>
            <a:endParaRPr lang="en-US"/>
          </a:p>
        </p:txBody>
      </p:sp>
      <p:sp>
        <p:nvSpPr>
          <p:cNvPr id="4" name="Footer Placeholder 3"/>
          <p:cNvSpPr>
            <a:spLocks noGrp="1"/>
          </p:cNvSpPr>
          <p:nvPr>
            <p:ph type="ftr" sz="quarter" idx="11"/>
          </p:nvPr>
        </p:nvSpPr>
        <p:spPr/>
        <p:txBody>
          <a:bodyPr/>
          <a:lstStyle/>
          <a:p>
            <a:r>
              <a:rPr lang="zh-CN" altLang="en-US" smtClean="0"/>
              <a:t>国务院联防联控机制</a:t>
            </a:r>
            <a:endParaRPr lang="en-US"/>
          </a:p>
        </p:txBody>
      </p:sp>
      <p:sp>
        <p:nvSpPr>
          <p:cNvPr id="5" name="Slide Number Placeholder 4"/>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252C9F-6A15-4575-8DCD-DBC74BF602D1}" type="datetime1">
              <a:rPr lang="en-US" smtClean="0"/>
              <a:t>2/24/2020</a:t>
            </a:fld>
            <a:endParaRPr lang="en-US"/>
          </a:p>
        </p:txBody>
      </p:sp>
      <p:sp>
        <p:nvSpPr>
          <p:cNvPr id="3" name="Footer Placeholder 2"/>
          <p:cNvSpPr>
            <a:spLocks noGrp="1"/>
          </p:cNvSpPr>
          <p:nvPr>
            <p:ph type="ftr" sz="quarter" idx="11"/>
          </p:nvPr>
        </p:nvSpPr>
        <p:spPr/>
        <p:txBody>
          <a:bodyPr/>
          <a:lstStyle/>
          <a:p>
            <a:r>
              <a:rPr lang="zh-CN" altLang="en-US" smtClean="0"/>
              <a:t>国务院联防联控机制</a:t>
            </a:r>
            <a:endParaRPr lang="en-US"/>
          </a:p>
        </p:txBody>
      </p:sp>
      <p:sp>
        <p:nvSpPr>
          <p:cNvPr id="4" name="Slide Number Placeholder 3"/>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60072F-A630-4581-9EB1-1BFB2FC96F31}"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D26A9F-6061-4015-9205-4D184B0BEEA9}"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2">
                    <a:lumMod val="25000"/>
                  </a:schemeClr>
                </a:solidFill>
                <a:latin typeface="Times New Roman" panose="02020603050405020304" pitchFamily="18" charset="0"/>
                <a:cs typeface="Times New Roman" panose="02020603050405020304" pitchFamily="18" charset="0"/>
              </a:defRPr>
            </a:lvl1pPr>
          </a:lstStyle>
          <a:p>
            <a:fld id="{47083782-17C5-4A67-829F-C080A90F0FB4}" type="datetime1">
              <a:rPr lang="en-US" smtClean="0"/>
              <a:t>2/24/2020</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400">
                <a:solidFill>
                  <a:schemeClr val="tx1">
                    <a:lumMod val="85000"/>
                    <a:lumOff val="15000"/>
                  </a:schemeClr>
                </a:solidFill>
                <a:latin typeface="楷体" panose="02010609060101010101" pitchFamily="49" charset="-122"/>
                <a:ea typeface="楷体" panose="02010609060101010101" pitchFamily="49" charset="-122"/>
              </a:defRPr>
            </a:lvl1pPr>
          </a:lstStyle>
          <a:p>
            <a:r>
              <a:rPr lang="zh-CN" altLang="en-US" dirty="0" smtClean="0"/>
              <a:t>国务院联防联控机制</a:t>
            </a:r>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lumMod val="85000"/>
                    <a:lumOff val="15000"/>
                  </a:schemeClr>
                </a:solidFill>
                <a:latin typeface="Times New Roman" panose="02020603050405020304" pitchFamily="18" charset="0"/>
                <a:cs typeface="Times New Roman" panose="02020603050405020304" pitchFamily="18" charset="0"/>
              </a:defRPr>
            </a:lvl1pPr>
          </a:lstStyle>
          <a:p>
            <a:fld id="{E1961FAD-C14D-4EF9-9D90-69C5C1F92140}"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smtClean="0">
                <a:latin typeface="黑体" panose="02010609060101010101" pitchFamily="49" charset="-122"/>
                <a:ea typeface="黑体" panose="02010609060101010101" pitchFamily="49" charset="-122"/>
              </a:rPr>
              <a:t>儿童福利院新冠肺炎防控</a:t>
            </a:r>
            <a:r>
              <a:rPr lang="en-US" altLang="zh-CN" dirty="0" smtClean="0">
                <a:latin typeface="黑体" panose="02010609060101010101" pitchFamily="49" charset="-122"/>
                <a:ea typeface="黑体" panose="02010609060101010101" pitchFamily="49" charset="-122"/>
              </a:rPr>
              <a:t/>
            </a:r>
            <a:br>
              <a:rPr lang="en-US" altLang="zh-CN" dirty="0" smtClean="0">
                <a:latin typeface="黑体" panose="02010609060101010101" pitchFamily="49" charset="-122"/>
                <a:ea typeface="黑体" panose="02010609060101010101" pitchFamily="49" charset="-122"/>
              </a:rPr>
            </a:br>
            <a:r>
              <a:rPr lang="zh-CN" altLang="en-US" dirty="0" smtClean="0">
                <a:latin typeface="黑体" panose="02010609060101010101" pitchFamily="49" charset="-122"/>
                <a:ea typeface="黑体" panose="02010609060101010101" pitchFamily="49" charset="-122"/>
              </a:rPr>
              <a:t>技术方案</a:t>
            </a:r>
            <a:endParaRPr lang="en-US" dirty="0">
              <a:latin typeface="黑体" panose="02010609060101010101" pitchFamily="49" charset="-122"/>
              <a:ea typeface="黑体" panose="02010609060101010101" pitchFamily="49" charset="-122"/>
            </a:endParaRPr>
          </a:p>
        </p:txBody>
      </p:sp>
      <p:sp>
        <p:nvSpPr>
          <p:cNvPr id="3" name="Subtitle 2"/>
          <p:cNvSpPr>
            <a:spLocks noGrp="1"/>
          </p:cNvSpPr>
          <p:nvPr>
            <p:ph type="subTitle" idx="1"/>
          </p:nvPr>
        </p:nvSpPr>
        <p:spPr/>
        <p:txBody>
          <a:bodyPr/>
          <a:lstStyle/>
          <a:p>
            <a:endParaRPr lang="en-US" altLang="zh-CN" dirty="0" smtClean="0"/>
          </a:p>
          <a:p>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国务院联防联控机制</a:t>
            </a:r>
            <a:endParaRPr lang="en-US" altLang="zh-CN" dirty="0" smtClean="0">
              <a:latin typeface="Times New Roman" panose="02020603050405020304" pitchFamily="18" charset="0"/>
              <a:ea typeface="楷体" panose="02010609060101010101" pitchFamily="49" charset="-122"/>
              <a:cs typeface="Times New Roman" panose="02020603050405020304" pitchFamily="18" charset="0"/>
            </a:endParaRPr>
          </a:p>
          <a:p>
            <a:r>
              <a:rPr lang="en-US" dirty="0" smtClean="0">
                <a:latin typeface="Times New Roman" panose="02020603050405020304" pitchFamily="18" charset="0"/>
                <a:ea typeface="楷体" panose="02010609060101010101" pitchFamily="49" charset="-122"/>
                <a:cs typeface="Times New Roman" panose="02020603050405020304" pitchFamily="18" charset="0"/>
              </a:rPr>
              <a:t>2020</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XX</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月</a:t>
            </a:r>
            <a:r>
              <a:rPr lang="en-US" altLang="zh-CN" dirty="0">
                <a:latin typeface="Times New Roman" panose="02020603050405020304" pitchFamily="18" charset="0"/>
                <a:ea typeface="楷体" panose="02010609060101010101" pitchFamily="49" charset="-122"/>
                <a:cs typeface="Times New Roman" panose="02020603050405020304" pitchFamily="18" charset="0"/>
              </a:rPr>
              <a:t>XX</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日</a:t>
            </a:r>
            <a:endParaRPr 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CEBF44E0-E79A-492D-A8BD-F63CDA2ECB3B}"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黑体" panose="02010609060101010101" pitchFamily="49" charset="-122"/>
                <a:ea typeface="黑体" panose="02010609060101010101" pitchFamily="49" charset="-122"/>
              </a:rPr>
              <a:t>儿童福利院新冠肺炎防控技术方案</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预防性卫生措施</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lstStyle/>
          <a:p>
            <a:pPr>
              <a:lnSpc>
                <a:spcPct val="120000"/>
              </a:lnSpc>
            </a:pPr>
            <a:r>
              <a:rPr lang="zh-CN" altLang="zh-CN" dirty="0">
                <a:latin typeface="Times New Roman" panose="02020603050405020304" pitchFamily="18" charset="0"/>
                <a:ea typeface="微软雅黑" panose="020B0503020204020204" pitchFamily="34" charset="-122"/>
                <a:cs typeface="Times New Roman" panose="02020603050405020304" pitchFamily="18" charset="0"/>
              </a:rPr>
              <a:t>（二）清洁消毒。</a:t>
            </a:r>
            <a:endParaRPr lang="zh-CN" altLang="zh-CN" b="1"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2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1.</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做好物体表面和地面清洁消毒</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dirty="0">
              <a:latin typeface="Times New Roman" panose="02020603050405020304" pitchFamily="18" charset="0"/>
              <a:ea typeface="楷体" panose="02010609060101010101" pitchFamily="49" charset="-122"/>
              <a:cs typeface="Times New Roman" panose="02020603050405020304" pitchFamily="18" charset="0"/>
            </a:endParaRPr>
          </a:p>
          <a:p>
            <a:pPr>
              <a:lnSpc>
                <a:spcPct val="120000"/>
              </a:lnSpc>
            </a:pP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保持</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室内各区域环境</a:t>
            </a:r>
            <a:r>
              <a:rPr lang="zh-CN" altLang="zh-CN"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整洁卫生</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，每天</a:t>
            </a:r>
            <a:r>
              <a:rPr lang="zh-CN" altLang="zh-CN"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定期消毒</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，并做好清洁消毒记录。对日常高频接触的物体表面，可用含氯消毒剂（</a:t>
            </a:r>
            <a:r>
              <a:rPr lang="zh-CN" altLang="zh-CN"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有效氯浓度</a:t>
            </a:r>
            <a:r>
              <a:rPr lang="en-US" altLang="zh-CN"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250mg/L-500mg/L</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）擦拭；保持地面整洁卫生，可用含氯消毒剂（</a:t>
            </a:r>
            <a:r>
              <a:rPr lang="zh-CN" altLang="zh-CN"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有效氯浓度</a:t>
            </a:r>
            <a:r>
              <a:rPr lang="en-US" altLang="zh-CN"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250mg/L-500mg/L</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）湿式拖布拖拭。</a:t>
            </a:r>
            <a:endParaRPr lang="zh-CN" altLang="zh-CN" b="1" dirty="0">
              <a:latin typeface="Times New Roman" panose="02020603050405020304" pitchFamily="18" charset="0"/>
              <a:ea typeface="楷体" panose="02010609060101010101" pitchFamily="49" charset="-122"/>
              <a:cs typeface="Times New Roman" panose="02020603050405020304" pitchFamily="18" charset="0"/>
            </a:endParaRPr>
          </a:p>
          <a:p>
            <a:pPr marL="0" indent="0">
              <a:lnSpc>
                <a:spcPct val="120000"/>
              </a:lnSpc>
              <a:buNone/>
            </a:pPr>
            <a:endParaRPr 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10</a:t>
            </a:fld>
            <a:endParaRPr lang="en-US"/>
          </a:p>
        </p:txBody>
      </p:sp>
    </p:spTree>
    <p:extLst>
      <p:ext uri="{BB962C8B-B14F-4D97-AF65-F5344CB8AC3E}">
        <p14:creationId xmlns:p14="http://schemas.microsoft.com/office/powerpoint/2010/main" val="2520391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黑体" panose="02010609060101010101" pitchFamily="49" charset="-122"/>
                <a:ea typeface="黑体" panose="02010609060101010101" pitchFamily="49" charset="-122"/>
              </a:rPr>
              <a:t>儿童福利院新冠肺炎防控技术方案</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预防性卫生措施</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lstStyle/>
          <a:p>
            <a:pPr>
              <a:lnSpc>
                <a:spcPct val="120000"/>
              </a:lnSpc>
            </a:pPr>
            <a:r>
              <a:rPr lang="zh-CN" altLang="zh-CN" dirty="0">
                <a:latin typeface="微软雅黑" panose="020B0503020204020204" pitchFamily="34" charset="-122"/>
                <a:ea typeface="微软雅黑" panose="020B0503020204020204" pitchFamily="34" charset="-122"/>
              </a:rPr>
              <a:t>（二）清洁消毒。</a:t>
            </a:r>
            <a:endParaRPr lang="zh-CN" altLang="zh-CN" b="1" dirty="0">
              <a:latin typeface="微软雅黑" panose="020B0503020204020204" pitchFamily="34" charset="-122"/>
              <a:ea typeface="微软雅黑" panose="020B0503020204020204" pitchFamily="34" charset="-122"/>
            </a:endParaRPr>
          </a:p>
          <a:p>
            <a:pPr>
              <a:lnSpc>
                <a:spcPct val="120000"/>
              </a:lnSpc>
            </a:pP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2.</a:t>
            </a:r>
            <a:r>
              <a:rPr lang="zh-CN" altLang="en-US" dirty="0">
                <a:latin typeface="楷体" panose="02010609060101010101" pitchFamily="49" charset="-122"/>
                <a:ea typeface="楷体" panose="02010609060101010101" pitchFamily="49" charset="-122"/>
              </a:rPr>
              <a:t>呕吐物处理</a:t>
            </a:r>
            <a:r>
              <a:rPr lang="zh-CN" altLang="en-US"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a:p>
            <a:pPr>
              <a:lnSpc>
                <a:spcPct val="120000"/>
              </a:lnSpc>
            </a:pPr>
            <a:r>
              <a:rPr lang="zh-CN" altLang="en-US" dirty="0" smtClean="0">
                <a:latin typeface="楷体" panose="02010609060101010101" pitchFamily="49" charset="-122"/>
                <a:ea typeface="楷体" panose="02010609060101010101" pitchFamily="49" charset="-122"/>
              </a:rPr>
              <a:t>当</a:t>
            </a:r>
            <a:r>
              <a:rPr lang="zh-CN" altLang="en-US" dirty="0">
                <a:latin typeface="楷体" panose="02010609060101010101" pitchFamily="49" charset="-122"/>
                <a:ea typeface="楷体" panose="02010609060101010101" pitchFamily="49" charset="-122"/>
              </a:rPr>
              <a:t>发现人呕吐物时，应当立即用一次性吸水材料加足量消毒液或有效的消毒干巾对呕吐物进行覆盖消毒，清除呕吐物后，再使用</a:t>
            </a:r>
            <a:r>
              <a:rPr lang="zh-CN" altLang="en-US" dirty="0">
                <a:solidFill>
                  <a:srgbClr val="FF0000"/>
                </a:solidFill>
                <a:latin typeface="楷体" panose="02010609060101010101" pitchFamily="49" charset="-122"/>
                <a:ea typeface="楷体" panose="02010609060101010101" pitchFamily="49" charset="-122"/>
              </a:rPr>
              <a:t>季铵盐类消毒剂</a:t>
            </a:r>
            <a:r>
              <a:rPr lang="zh-CN" altLang="en-US" dirty="0">
                <a:latin typeface="楷体" panose="02010609060101010101" pitchFamily="49" charset="-122"/>
                <a:ea typeface="楷体" panose="02010609060101010101" pitchFamily="49" charset="-122"/>
              </a:rPr>
              <a:t>或</a:t>
            </a:r>
            <a:r>
              <a:rPr lang="zh-CN" altLang="en-US" dirty="0">
                <a:solidFill>
                  <a:srgbClr val="FF0000"/>
                </a:solidFill>
                <a:latin typeface="楷体" panose="02010609060101010101" pitchFamily="49" charset="-122"/>
                <a:ea typeface="楷体" panose="02010609060101010101" pitchFamily="49" charset="-122"/>
              </a:rPr>
              <a:t>含氯消毒剂</a:t>
            </a:r>
            <a:r>
              <a:rPr lang="zh-CN" altLang="en-US" dirty="0">
                <a:latin typeface="楷体" panose="02010609060101010101" pitchFamily="49" charset="-122"/>
                <a:ea typeface="楷体" panose="02010609060101010101" pitchFamily="49" charset="-122"/>
              </a:rPr>
              <a:t>进行物体表面消毒处理。</a:t>
            </a:r>
            <a:endParaRPr 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11</a:t>
            </a:fld>
            <a:endParaRPr lang="en-US"/>
          </a:p>
        </p:txBody>
      </p:sp>
    </p:spTree>
    <p:extLst>
      <p:ext uri="{BB962C8B-B14F-4D97-AF65-F5344CB8AC3E}">
        <p14:creationId xmlns:p14="http://schemas.microsoft.com/office/powerpoint/2010/main" val="1915648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黑体" panose="02010609060101010101" pitchFamily="49" charset="-122"/>
                <a:ea typeface="黑体" panose="02010609060101010101" pitchFamily="49" charset="-122"/>
              </a:rPr>
              <a:t>儿童福利院新冠肺炎防控技术方案</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预防性卫生措施</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lstStyle/>
          <a:p>
            <a:pPr>
              <a:lnSpc>
                <a:spcPct val="120000"/>
              </a:lnSpc>
            </a:pPr>
            <a:r>
              <a:rPr lang="zh-CN" altLang="zh-CN" dirty="0">
                <a:latin typeface="微软雅黑" panose="020B0503020204020204" pitchFamily="34" charset="-122"/>
                <a:ea typeface="微软雅黑" panose="020B0503020204020204" pitchFamily="34" charset="-122"/>
              </a:rPr>
              <a:t>（二）清洁消毒。</a:t>
            </a:r>
            <a:endParaRPr lang="zh-CN" altLang="zh-CN" b="1" dirty="0">
              <a:latin typeface="微软雅黑" panose="020B0503020204020204" pitchFamily="34" charset="-122"/>
              <a:ea typeface="微软雅黑" panose="020B0503020204020204" pitchFamily="34" charset="-122"/>
            </a:endParaRPr>
          </a:p>
          <a:p>
            <a:pPr>
              <a:lnSpc>
                <a:spcPct val="120000"/>
              </a:lnSpc>
            </a:pPr>
            <a:r>
              <a:rPr lang="en-US" altLang="zh-CN" dirty="0">
                <a:latin typeface="楷体" panose="02010609060101010101" pitchFamily="49" charset="-122"/>
                <a:ea typeface="楷体" panose="02010609060101010101" pitchFamily="49" charset="-122"/>
              </a:rPr>
              <a:t>3.</a:t>
            </a:r>
            <a:r>
              <a:rPr lang="zh-CN" altLang="en-US" dirty="0">
                <a:latin typeface="楷体" panose="02010609060101010101" pitchFamily="49" charset="-122"/>
                <a:ea typeface="楷体" panose="02010609060101010101" pitchFamily="49" charset="-122"/>
              </a:rPr>
              <a:t>餐（饮）具清洁消毒</a:t>
            </a:r>
            <a:r>
              <a:rPr lang="zh-CN" altLang="en-US"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a:p>
            <a:pPr>
              <a:lnSpc>
                <a:spcPct val="120000"/>
              </a:lnSpc>
            </a:pPr>
            <a:r>
              <a:rPr lang="zh-CN" altLang="en-US" dirty="0" smtClean="0">
                <a:latin typeface="楷体" panose="02010609060101010101" pitchFamily="49" charset="-122"/>
                <a:ea typeface="楷体" panose="02010609060101010101" pitchFamily="49" charset="-122"/>
              </a:rPr>
              <a:t>餐</a:t>
            </a:r>
            <a:r>
              <a:rPr lang="zh-CN" altLang="en-US" dirty="0">
                <a:latin typeface="楷体" panose="02010609060101010101" pitchFamily="49" charset="-122"/>
                <a:ea typeface="楷体" panose="02010609060101010101" pitchFamily="49" charset="-122"/>
              </a:rPr>
              <a:t>（饮）具去残渣、清洗后，煮沸或流通蒸汽消毒</a:t>
            </a:r>
            <a:r>
              <a:rPr lang="en-US" altLang="zh-CN" dirty="0">
                <a:solidFill>
                  <a:srgbClr val="FF0000"/>
                </a:solidFill>
                <a:latin typeface="楷体" panose="02010609060101010101" pitchFamily="49" charset="-122"/>
                <a:ea typeface="楷体" panose="02010609060101010101" pitchFamily="49" charset="-122"/>
              </a:rPr>
              <a:t>15</a:t>
            </a:r>
            <a:r>
              <a:rPr lang="zh-CN" altLang="en-US" dirty="0">
                <a:solidFill>
                  <a:srgbClr val="FF0000"/>
                </a:solidFill>
                <a:latin typeface="楷体" panose="02010609060101010101" pitchFamily="49" charset="-122"/>
                <a:ea typeface="楷体" panose="02010609060101010101" pitchFamily="49" charset="-122"/>
              </a:rPr>
              <a:t>分钟</a:t>
            </a:r>
            <a:r>
              <a:rPr lang="zh-CN" altLang="en-US" dirty="0">
                <a:latin typeface="楷体" panose="02010609060101010101" pitchFamily="49" charset="-122"/>
                <a:ea typeface="楷体" panose="02010609060101010101" pitchFamily="49" charset="-122"/>
              </a:rPr>
              <a:t>；或采用</a:t>
            </a:r>
            <a:r>
              <a:rPr lang="zh-CN" altLang="en-US" dirty="0">
                <a:solidFill>
                  <a:srgbClr val="FF0000"/>
                </a:solidFill>
                <a:latin typeface="楷体" panose="02010609060101010101" pitchFamily="49" charset="-122"/>
                <a:ea typeface="楷体" panose="02010609060101010101" pitchFamily="49" charset="-122"/>
              </a:rPr>
              <a:t>热力消毒柜</a:t>
            </a:r>
            <a:r>
              <a:rPr lang="zh-CN" altLang="en-US" dirty="0">
                <a:latin typeface="楷体" panose="02010609060101010101" pitchFamily="49" charset="-122"/>
                <a:ea typeface="楷体" panose="02010609060101010101" pitchFamily="49" charset="-122"/>
              </a:rPr>
              <a:t>等消毒方式；或采用</a:t>
            </a:r>
            <a:r>
              <a:rPr lang="zh-CN" altLang="en-US" dirty="0">
                <a:solidFill>
                  <a:srgbClr val="FF0000"/>
                </a:solidFill>
                <a:latin typeface="楷体" panose="02010609060101010101" pitchFamily="49" charset="-122"/>
                <a:ea typeface="楷体" panose="02010609060101010101" pitchFamily="49" charset="-122"/>
              </a:rPr>
              <a:t>有效氯含量为</a:t>
            </a:r>
            <a:r>
              <a:rPr lang="en-US" altLang="zh-CN" dirty="0">
                <a:solidFill>
                  <a:srgbClr val="FF0000"/>
                </a:solidFill>
                <a:latin typeface="楷体" panose="02010609060101010101" pitchFamily="49" charset="-122"/>
                <a:ea typeface="楷体" panose="02010609060101010101" pitchFamily="49" charset="-122"/>
              </a:rPr>
              <a:t>250 mg/L</a:t>
            </a:r>
            <a:r>
              <a:rPr lang="zh-CN" altLang="en-US" dirty="0">
                <a:latin typeface="楷体" panose="02010609060101010101" pitchFamily="49" charset="-122"/>
                <a:ea typeface="楷体" panose="02010609060101010101" pitchFamily="49" charset="-122"/>
              </a:rPr>
              <a:t>溶液，浸泡消毒</a:t>
            </a:r>
            <a:r>
              <a:rPr lang="en-US" altLang="zh-CN" dirty="0">
                <a:solidFill>
                  <a:srgbClr val="FF0000"/>
                </a:solidFill>
                <a:latin typeface="楷体" panose="02010609060101010101" pitchFamily="49" charset="-122"/>
                <a:ea typeface="楷体" panose="02010609060101010101" pitchFamily="49" charset="-122"/>
              </a:rPr>
              <a:t>30</a:t>
            </a:r>
            <a:r>
              <a:rPr lang="zh-CN" altLang="en-US" dirty="0">
                <a:solidFill>
                  <a:srgbClr val="FF0000"/>
                </a:solidFill>
                <a:latin typeface="楷体" panose="02010609060101010101" pitchFamily="49" charset="-122"/>
                <a:ea typeface="楷体" panose="02010609060101010101" pitchFamily="49" charset="-122"/>
              </a:rPr>
              <a:t>分钟</a:t>
            </a:r>
            <a:r>
              <a:rPr lang="zh-CN" altLang="en-US" dirty="0">
                <a:latin typeface="楷体" panose="02010609060101010101" pitchFamily="49" charset="-122"/>
                <a:ea typeface="楷体" panose="02010609060101010101" pitchFamily="49" charset="-122"/>
              </a:rPr>
              <a:t>，消毒后</a:t>
            </a:r>
            <a:r>
              <a:rPr lang="zh-CN" altLang="en-US" dirty="0" smtClean="0">
                <a:latin typeface="楷体" panose="02010609060101010101" pitchFamily="49" charset="-122"/>
                <a:ea typeface="楷体" panose="02010609060101010101" pitchFamily="49" charset="-122"/>
              </a:rPr>
              <a:t>应当将</a:t>
            </a:r>
            <a:r>
              <a:rPr lang="zh-CN" altLang="en-US" dirty="0">
                <a:latin typeface="楷体" panose="02010609060101010101" pitchFamily="49" charset="-122"/>
                <a:ea typeface="楷体" panose="02010609060101010101" pitchFamily="49" charset="-122"/>
              </a:rPr>
              <a:t>残留消毒剂冲</a:t>
            </a:r>
            <a:r>
              <a:rPr lang="zh-CN" altLang="en-US" dirty="0" smtClean="0">
                <a:latin typeface="楷体" panose="02010609060101010101" pitchFamily="49" charset="-122"/>
                <a:ea typeface="楷体" panose="02010609060101010101" pitchFamily="49" charset="-122"/>
              </a:rPr>
              <a:t>净。</a:t>
            </a:r>
            <a:endParaRPr 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12</a:t>
            </a:fld>
            <a:endParaRPr lang="en-US"/>
          </a:p>
        </p:txBody>
      </p:sp>
    </p:spTree>
    <p:extLst>
      <p:ext uri="{BB962C8B-B14F-4D97-AF65-F5344CB8AC3E}">
        <p14:creationId xmlns:p14="http://schemas.microsoft.com/office/powerpoint/2010/main" val="38408172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黑体" panose="02010609060101010101" pitchFamily="49" charset="-122"/>
                <a:ea typeface="黑体" panose="02010609060101010101" pitchFamily="49" charset="-122"/>
              </a:rPr>
              <a:t>儿童福利院新冠肺炎防控技术方案</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预防性卫生措施</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lstStyle/>
          <a:p>
            <a:pPr>
              <a:lnSpc>
                <a:spcPct val="120000"/>
              </a:lnSpc>
            </a:pPr>
            <a:r>
              <a:rPr lang="zh-CN" altLang="zh-CN" dirty="0">
                <a:latin typeface="微软雅黑" panose="020B0503020204020204" pitchFamily="34" charset="-122"/>
                <a:ea typeface="微软雅黑" panose="020B0503020204020204" pitchFamily="34" charset="-122"/>
              </a:rPr>
              <a:t>（二）清洁消毒。</a:t>
            </a:r>
            <a:endParaRPr lang="zh-CN" altLang="zh-CN" b="1" dirty="0">
              <a:latin typeface="微软雅黑" panose="020B0503020204020204" pitchFamily="34" charset="-122"/>
              <a:ea typeface="微软雅黑" panose="020B0503020204020204" pitchFamily="34" charset="-122"/>
            </a:endParaRPr>
          </a:p>
          <a:p>
            <a:pPr>
              <a:lnSpc>
                <a:spcPct val="12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4.</a:t>
            </a:r>
            <a:r>
              <a:rPr lang="zh-CN" altLang="en-US" dirty="0">
                <a:latin typeface="Times New Roman" panose="02020603050405020304" pitchFamily="18" charset="0"/>
                <a:ea typeface="楷体" panose="02010609060101010101" pitchFamily="49" charset="-122"/>
                <a:cs typeface="Times New Roman" panose="02020603050405020304" pitchFamily="18" charset="0"/>
              </a:rPr>
              <a:t>纺织品的清洁消毒</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dirty="0" smtClean="0">
              <a:latin typeface="Times New Roman" panose="02020603050405020304" pitchFamily="18" charset="0"/>
              <a:ea typeface="楷体" panose="02010609060101010101" pitchFamily="49" charset="-122"/>
              <a:cs typeface="Times New Roman" panose="02020603050405020304" pitchFamily="18" charset="0"/>
            </a:endParaRPr>
          </a:p>
          <a:p>
            <a:pPr>
              <a:lnSpc>
                <a:spcPct val="120000"/>
              </a:lnSpc>
            </a:pP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保持</a:t>
            </a:r>
            <a:r>
              <a:rPr lang="zh-CN" altLang="en-US" dirty="0">
                <a:latin typeface="Times New Roman" panose="02020603050405020304" pitchFamily="18" charset="0"/>
                <a:ea typeface="楷体" panose="02010609060101010101" pitchFamily="49" charset="-122"/>
                <a:cs typeface="Times New Roman" panose="02020603050405020304" pitchFamily="18" charset="0"/>
              </a:rPr>
              <a:t>衣服、被褥、床单等纺织物清洁，</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定期洗涤</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。如需消毒处理，可用流通蒸汽或煮沸消毒</a:t>
            </a:r>
            <a:r>
              <a:rPr lang="en-US" altLang="zh-CN"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30</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分钟</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，或先用含</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有效氯</a:t>
            </a:r>
            <a:r>
              <a:rPr lang="en-US" altLang="zh-CN"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500mg/L</a:t>
            </a:r>
            <a:r>
              <a:rPr lang="zh-CN" altLang="en-US" dirty="0">
                <a:latin typeface="Times New Roman" panose="02020603050405020304" pitchFamily="18" charset="0"/>
                <a:ea typeface="楷体" panose="02010609060101010101" pitchFamily="49" charset="-122"/>
                <a:cs typeface="Times New Roman" panose="02020603050405020304" pitchFamily="18" charset="0"/>
              </a:rPr>
              <a:t>的消毒液浸泡</a:t>
            </a:r>
            <a:r>
              <a:rPr lang="en-US" altLang="zh-CN"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30</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分钟</a:t>
            </a:r>
            <a:r>
              <a:rPr lang="zh-CN" altLang="en-US" dirty="0">
                <a:latin typeface="Times New Roman" panose="02020603050405020304" pitchFamily="18" charset="0"/>
                <a:ea typeface="楷体" panose="02010609060101010101" pitchFamily="49" charset="-122"/>
                <a:cs typeface="Times New Roman" panose="02020603050405020304" pitchFamily="18" charset="0"/>
              </a:rPr>
              <a:t>，然后常规清洗。</a:t>
            </a:r>
            <a:endParaRPr 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13</a:t>
            </a:fld>
            <a:endParaRPr lang="en-US"/>
          </a:p>
        </p:txBody>
      </p:sp>
    </p:spTree>
    <p:extLst>
      <p:ext uri="{BB962C8B-B14F-4D97-AF65-F5344CB8AC3E}">
        <p14:creationId xmlns:p14="http://schemas.microsoft.com/office/powerpoint/2010/main" val="36903251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黑体" panose="02010609060101010101" pitchFamily="49" charset="-122"/>
                <a:ea typeface="黑体" panose="02010609060101010101" pitchFamily="49" charset="-122"/>
              </a:rPr>
              <a:t>儿童福利院新冠肺炎防控技术方案</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预防性卫生措施</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lstStyle/>
          <a:p>
            <a:r>
              <a:rPr lang="zh-CN" altLang="zh-CN" dirty="0">
                <a:latin typeface="Times New Roman" panose="02020603050405020304" pitchFamily="18" charset="0"/>
                <a:ea typeface="微软雅黑" panose="020B0503020204020204" pitchFamily="34" charset="-122"/>
                <a:cs typeface="Times New Roman" panose="02020603050405020304" pitchFamily="18" charset="0"/>
              </a:rPr>
              <a:t>（二）清洁消毒。</a:t>
            </a:r>
            <a:endParaRPr lang="zh-CN" altLang="zh-CN" b="1"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2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5.</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公共卫生间、洗浴间清洁消毒</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dirty="0" smtClean="0">
              <a:latin typeface="Times New Roman" panose="02020603050405020304" pitchFamily="18" charset="0"/>
              <a:ea typeface="楷体" panose="02010609060101010101" pitchFamily="49" charset="-122"/>
              <a:cs typeface="Times New Roman" panose="02020603050405020304" pitchFamily="18" charset="0"/>
            </a:endParaRPr>
          </a:p>
          <a:p>
            <a:pPr>
              <a:lnSpc>
                <a:spcPct val="120000"/>
              </a:lnSpc>
            </a:pP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对</a:t>
            </a:r>
            <a:r>
              <a:rPr lang="zh-CN" altLang="en-US" dirty="0">
                <a:latin typeface="Times New Roman" panose="02020603050405020304" pitchFamily="18" charset="0"/>
                <a:ea typeface="楷体" panose="02010609060101010101" pitchFamily="49" charset="-122"/>
                <a:cs typeface="Times New Roman" panose="02020603050405020304" pitchFamily="18" charset="0"/>
              </a:rPr>
              <a:t>福利院内公共卫生间、洗浴间（更衣室、洗浴室）的卫生洁具每日消毒，可用含</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有效氯</a:t>
            </a:r>
            <a:r>
              <a:rPr lang="en-US" altLang="zh-CN"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500mg/L</a:t>
            </a:r>
            <a:r>
              <a:rPr lang="zh-CN" altLang="en-US" dirty="0">
                <a:latin typeface="Times New Roman" panose="02020603050405020304" pitchFamily="18" charset="0"/>
                <a:ea typeface="楷体" panose="02010609060101010101" pitchFamily="49" charset="-122"/>
                <a:cs typeface="Times New Roman" panose="02020603050405020304" pitchFamily="18" charset="0"/>
              </a:rPr>
              <a:t>的消毒剂浸泡或擦拭，作用</a:t>
            </a:r>
            <a:r>
              <a:rPr lang="en-US" altLang="zh-CN"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30</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分钟</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后，清水冲洗待用。</a:t>
            </a:r>
            <a:endParaRPr 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14</a:t>
            </a:fld>
            <a:endParaRPr lang="en-US"/>
          </a:p>
        </p:txBody>
      </p:sp>
    </p:spTree>
    <p:extLst>
      <p:ext uri="{BB962C8B-B14F-4D97-AF65-F5344CB8AC3E}">
        <p14:creationId xmlns:p14="http://schemas.microsoft.com/office/powerpoint/2010/main" val="41829367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黑体" panose="02010609060101010101" pitchFamily="49" charset="-122"/>
                <a:ea typeface="黑体" panose="02010609060101010101" pitchFamily="49" charset="-122"/>
              </a:rPr>
              <a:t>儿童福利院新冠肺炎防控技术方案</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预防性卫生措施</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838200" y="1690688"/>
            <a:ext cx="10018222" cy="4486275"/>
          </a:xfrm>
        </p:spPr>
        <p:txBody>
          <a:bodyPr/>
          <a:lstStyle/>
          <a:p>
            <a:pPr>
              <a:lnSpc>
                <a:spcPct val="12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（三）餐厅和食堂防护。</a:t>
            </a:r>
          </a:p>
          <a:p>
            <a:pPr>
              <a:lnSpc>
                <a:spcPct val="120000"/>
              </a:lnSpc>
            </a:pP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原则：保持</a:t>
            </a:r>
            <a:r>
              <a:rPr lang="zh-CN" altLang="en-US" dirty="0">
                <a:latin typeface="Times New Roman" panose="02020603050405020304" pitchFamily="18" charset="0"/>
                <a:ea typeface="楷体" panose="02010609060101010101" pitchFamily="49" charset="-122"/>
                <a:cs typeface="Times New Roman" panose="02020603050405020304" pitchFamily="18" charset="0"/>
              </a:rPr>
              <a:t>空气流通，以清洁为主，预防性消毒为辅</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dirty="0" smtClean="0">
              <a:latin typeface="Times New Roman" panose="02020603050405020304" pitchFamily="18" charset="0"/>
              <a:ea typeface="楷体" panose="02010609060101010101" pitchFamily="49" charset="-122"/>
              <a:cs typeface="Times New Roman" panose="02020603050405020304" pitchFamily="18" charset="0"/>
            </a:endParaRPr>
          </a:p>
          <a:p>
            <a:pPr marL="0" indent="0">
              <a:lnSpc>
                <a:spcPct val="120000"/>
              </a:lnSpc>
              <a:buNone/>
            </a:pPr>
            <a:endParaRPr lang="zh-CN" alt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15</a:t>
            </a:fld>
            <a:endParaRPr lang="en-US"/>
          </a:p>
        </p:txBody>
      </p:sp>
      <p:graphicFrame>
        <p:nvGraphicFramePr>
          <p:cNvPr id="7" name="图示 6"/>
          <p:cNvGraphicFramePr/>
          <p:nvPr>
            <p:extLst>
              <p:ext uri="{D42A27DB-BD31-4B8C-83A1-F6EECF244321}">
                <p14:modId xmlns:p14="http://schemas.microsoft.com/office/powerpoint/2010/main" val="1186915895"/>
              </p:ext>
            </p:extLst>
          </p:nvPr>
        </p:nvGraphicFramePr>
        <p:xfrm>
          <a:off x="2073564" y="3016251"/>
          <a:ext cx="6920807" cy="30537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322356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smtClean="0">
                <a:latin typeface="黑体" panose="02010609060101010101" pitchFamily="49" charset="-122"/>
                <a:ea typeface="黑体" panose="02010609060101010101" pitchFamily="49" charset="-122"/>
              </a:rPr>
              <a:t>三、个人防护</a:t>
            </a:r>
            <a:endParaRPr lang="en-US" dirty="0">
              <a:latin typeface="黑体" panose="02010609060101010101" pitchFamily="49" charset="-122"/>
              <a:ea typeface="黑体" panose="02010609060101010101" pitchFamily="49" charset="-122"/>
            </a:endParaRPr>
          </a:p>
        </p:txBody>
      </p:sp>
      <p:sp>
        <p:nvSpPr>
          <p:cNvPr id="4" name="Subtitle 3"/>
          <p:cNvSpPr>
            <a:spLocks noGrp="1"/>
          </p:cNvSpPr>
          <p:nvPr>
            <p:ph type="subTitle" idx="1"/>
          </p:nvPr>
        </p:nvSpPr>
        <p:spPr/>
        <p:txBody>
          <a:bodyPr/>
          <a:lstStyle/>
          <a:p>
            <a:endParaRPr lang="en-US"/>
          </a:p>
        </p:txBody>
      </p:sp>
      <p:sp>
        <p:nvSpPr>
          <p:cNvPr id="3" name="Date Placeholder 2"/>
          <p:cNvSpPr>
            <a:spLocks noGrp="1"/>
          </p:cNvSpPr>
          <p:nvPr>
            <p:ph type="dt" sz="half" idx="10"/>
          </p:nvPr>
        </p:nvSpPr>
        <p:spPr/>
        <p:txBody>
          <a:bodyPr/>
          <a:lstStyle/>
          <a:p>
            <a:fld id="{3BCC6128-E6E0-47C6-B2F5-C37506E3B6A6}"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黑体" panose="02010609060101010101" pitchFamily="49" charset="-122"/>
                <a:ea typeface="黑体" panose="02010609060101010101" pitchFamily="49" charset="-122"/>
              </a:rPr>
              <a:t>儿童福利院新冠肺炎防控技术方案</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个人防护</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838200" y="1825625"/>
            <a:ext cx="10515600" cy="4751638"/>
          </a:xfrm>
        </p:spPr>
        <p:txBody>
          <a:bodyPr>
            <a:normAutofit/>
          </a:bodyPr>
          <a:lstStyle/>
          <a:p>
            <a:pPr>
              <a:lnSpc>
                <a:spcPct val="12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（一）护理人员个人防护。</a:t>
            </a:r>
          </a:p>
          <a:p>
            <a:pPr>
              <a:lnSpc>
                <a:spcPct val="12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1.</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加强手卫生。</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护理人员在上岗期间应当经常洗手，或用有效的速干手消毒剂揉搓双手；有肉眼可见污染物时，应当使用洗手液在流动水下洗手。在工作中避免用手或手套触碰眼睛</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dirty="0" smtClean="0">
              <a:latin typeface="Times New Roman" panose="02020603050405020304" pitchFamily="18" charset="0"/>
              <a:ea typeface="楷体" panose="02010609060101010101" pitchFamily="49" charset="-122"/>
              <a:cs typeface="Times New Roman" panose="02020603050405020304" pitchFamily="18" charset="0"/>
            </a:endParaRPr>
          </a:p>
          <a:p>
            <a:pPr>
              <a:lnSpc>
                <a:spcPct val="12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2.</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佩戴口罩。</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护理人员应当佩戴防护口罩，在护理儿童和婴幼儿的时候不得摘下口罩</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dirty="0"/>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黑体" panose="02010609060101010101" pitchFamily="49" charset="-122"/>
                <a:ea typeface="黑体" panose="02010609060101010101" pitchFamily="49" charset="-122"/>
              </a:rPr>
              <a:t>儿童福利院新冠肺炎防控技术方案</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个人防护</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lstStyle/>
          <a:p>
            <a:pPr>
              <a:lnSpc>
                <a:spcPct val="12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3.</a:t>
            </a:r>
            <a:r>
              <a:rPr lang="zh-CN" altLang="en-US" dirty="0">
                <a:latin typeface="Times New Roman" panose="02020603050405020304" pitchFamily="18" charset="0"/>
                <a:ea typeface="楷体" panose="02010609060101010101" pitchFamily="49" charset="-122"/>
                <a:cs typeface="Times New Roman" panose="02020603050405020304" pitchFamily="18" charset="0"/>
              </a:rPr>
              <a:t>保持</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良好卫生习惯</a:t>
            </a:r>
            <a:r>
              <a:rPr lang="zh-CN" altLang="en-US" dirty="0">
                <a:latin typeface="Times New Roman" panose="02020603050405020304" pitchFamily="18" charset="0"/>
                <a:ea typeface="楷体" panose="02010609060101010101" pitchFamily="49" charset="-122"/>
                <a:cs typeface="Times New Roman" panose="02020603050405020304" pitchFamily="18" charset="0"/>
              </a:rPr>
              <a:t>。不要对着儿童和婴幼儿打喷嚏、呼气。如果咳嗽和打喷嚏时，要用纸巾捂住口鼻，如果来不及就用手肘捂住口鼻，然后再去清洗手肘。另外，先丢弃捂住口鼻的纸巾，再洗手</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dirty="0" smtClean="0">
              <a:latin typeface="Times New Roman" panose="02020603050405020304" pitchFamily="18" charset="0"/>
              <a:ea typeface="楷体" panose="02010609060101010101" pitchFamily="49" charset="-122"/>
              <a:cs typeface="Times New Roman" panose="02020603050405020304" pitchFamily="18" charset="0"/>
            </a:endParaRPr>
          </a:p>
          <a:p>
            <a:pPr marL="0" indent="0">
              <a:lnSpc>
                <a:spcPct val="120000"/>
              </a:lnSpc>
              <a:buNone/>
            </a:pPr>
            <a:endParaRPr lang="en-US" dirty="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18</a:t>
            </a:fld>
            <a:endParaRPr lang="en-US"/>
          </a:p>
        </p:txBody>
      </p:sp>
      <p:pic>
        <p:nvPicPr>
          <p:cNvPr id="8" name="图片 7"/>
          <p:cNvPicPr>
            <a:picLocks noChangeAspect="1"/>
          </p:cNvPicPr>
          <p:nvPr/>
        </p:nvPicPr>
        <p:blipFill>
          <a:blip r:embed="rId2">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7944933" y="3522280"/>
            <a:ext cx="2424978" cy="2834070"/>
          </a:xfrm>
          <a:prstGeom prst="rect">
            <a:avLst/>
          </a:prstGeom>
        </p:spPr>
      </p:pic>
    </p:spTree>
    <p:extLst>
      <p:ext uri="{BB962C8B-B14F-4D97-AF65-F5344CB8AC3E}">
        <p14:creationId xmlns:p14="http://schemas.microsoft.com/office/powerpoint/2010/main" val="12871209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黑体" panose="02010609060101010101" pitchFamily="49" charset="-122"/>
                <a:ea typeface="黑体" panose="02010609060101010101" pitchFamily="49" charset="-122"/>
              </a:rPr>
              <a:t>儿童福利院新冠肺炎防控技术方案</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个人防护</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lnSpcReduction="10000"/>
          </a:bodyPr>
          <a:lstStyle/>
          <a:p>
            <a:pPr>
              <a:lnSpc>
                <a:spcPct val="120000"/>
              </a:lnSpc>
            </a:pPr>
            <a:r>
              <a:rPr lang="zh-CN" altLang="en-US" dirty="0">
                <a:latin typeface="微软雅黑" panose="020B0503020204020204" pitchFamily="34" charset="-122"/>
                <a:ea typeface="微软雅黑" panose="020B0503020204020204" pitchFamily="34" charset="-122"/>
              </a:rPr>
              <a:t>（二）儿童个人防护。</a:t>
            </a:r>
          </a:p>
          <a:p>
            <a:pPr>
              <a:lnSpc>
                <a:spcPct val="12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1.</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尽量</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佩戴口罩</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。引导儿童在集体活动时正确佩戴口罩</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dirty="0" smtClean="0">
              <a:latin typeface="Times New Roman" panose="02020603050405020304" pitchFamily="18" charset="0"/>
              <a:ea typeface="楷体" panose="02010609060101010101" pitchFamily="49" charset="-122"/>
              <a:cs typeface="Times New Roman" panose="02020603050405020304" pitchFamily="18" charset="0"/>
            </a:endParaRPr>
          </a:p>
          <a:p>
            <a:pPr>
              <a:lnSpc>
                <a:spcPct val="120000"/>
              </a:lnSpc>
            </a:pP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2</a:t>
            </a:r>
            <a:r>
              <a:rPr lang="en-US" altLang="zh-CN" dirty="0">
                <a:latin typeface="Times New Roman" panose="02020603050405020304" pitchFamily="18" charset="0"/>
                <a:ea typeface="楷体" panose="02010609060101010101" pitchFamily="49" charset="-122"/>
                <a:cs typeface="Times New Roman" panose="02020603050405020304" pitchFamily="18" charset="0"/>
              </a:rPr>
              <a:t>.</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儿童出现以下情况必须</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洗手</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：吃东西前、上厕所前后、从户外进入室内、玩玩具前后、玩耍后、擤鼻涕后、打喷嚏用手遮掩口鼻后、手弄脏后等。</a:t>
            </a:r>
          </a:p>
          <a:p>
            <a:pPr>
              <a:lnSpc>
                <a:spcPct val="12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3.</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打喷嚏和咳嗽时应当用纸巾或手肘部位遮蔽口鼻，将打喷嚏和咳嗽时使用过的纸巾放入有盖的垃圾桶内，</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打喷嚏和咳嗽后</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应当用肥皂或洗手液</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彻底清洗双手</a:t>
            </a:r>
            <a:r>
              <a:rPr lang="zh-CN" altLang="en-US" dirty="0">
                <a:latin typeface="Times New Roman" panose="02020603050405020304" pitchFamily="18" charset="0"/>
                <a:ea typeface="楷体" panose="02010609060101010101" pitchFamily="49" charset="-122"/>
                <a:cs typeface="Times New Roman" panose="02020603050405020304" pitchFamily="18" charset="0"/>
              </a:rPr>
              <a:t>。</a:t>
            </a:r>
          </a:p>
          <a:p>
            <a:pPr>
              <a:lnSpc>
                <a:spcPct val="120000"/>
              </a:lnSpc>
            </a:pPr>
            <a:endParaRPr lang="en-US" dirty="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19</a:t>
            </a:fld>
            <a:endParaRPr lang="en-US"/>
          </a:p>
        </p:txBody>
      </p:sp>
    </p:spTree>
    <p:extLst>
      <p:ext uri="{BB962C8B-B14F-4D97-AF65-F5344CB8AC3E}">
        <p14:creationId xmlns:p14="http://schemas.microsoft.com/office/powerpoint/2010/main" val="2571302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sz="6000" dirty="0" smtClean="0">
                <a:latin typeface="黑体" panose="02010609060101010101" pitchFamily="49" charset="-122"/>
                <a:ea typeface="黑体" panose="02010609060101010101" pitchFamily="49" charset="-122"/>
              </a:rPr>
              <a:t>目录</a:t>
            </a:r>
            <a:endParaRPr lang="en-US" sz="6000"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50000"/>
              </a:lnSpc>
            </a:pPr>
            <a:r>
              <a:rPr lang="zh-CN" altLang="en-US" sz="3200" dirty="0" smtClean="0">
                <a:latin typeface="黑体" panose="02010609060101010101" pitchFamily="49" charset="-122"/>
                <a:ea typeface="黑体" panose="02010609060101010101" pitchFamily="49" charset="-122"/>
              </a:rPr>
              <a:t>一、卫生管理；</a:t>
            </a:r>
            <a:endParaRPr lang="en-US" altLang="zh-CN" sz="3200" dirty="0" smtClean="0">
              <a:latin typeface="黑体" panose="02010609060101010101" pitchFamily="49" charset="-122"/>
              <a:ea typeface="黑体" panose="02010609060101010101" pitchFamily="49" charset="-122"/>
            </a:endParaRPr>
          </a:p>
          <a:p>
            <a:pPr>
              <a:lnSpc>
                <a:spcPct val="150000"/>
              </a:lnSpc>
            </a:pPr>
            <a:r>
              <a:rPr lang="zh-CN" altLang="en-US" sz="3200" dirty="0" smtClean="0">
                <a:latin typeface="黑体" panose="02010609060101010101" pitchFamily="49" charset="-122"/>
                <a:ea typeface="黑体" panose="02010609060101010101" pitchFamily="49" charset="-122"/>
              </a:rPr>
              <a:t>二、预防性卫生措施；</a:t>
            </a:r>
            <a:endParaRPr lang="en-US" altLang="zh-CN" sz="3200" dirty="0" smtClean="0">
              <a:latin typeface="黑体" panose="02010609060101010101" pitchFamily="49" charset="-122"/>
              <a:ea typeface="黑体" panose="02010609060101010101" pitchFamily="49" charset="-122"/>
            </a:endParaRPr>
          </a:p>
          <a:p>
            <a:pPr>
              <a:lnSpc>
                <a:spcPct val="150000"/>
              </a:lnSpc>
            </a:pPr>
            <a:r>
              <a:rPr lang="zh-CN" altLang="en-US" sz="3200" dirty="0" smtClean="0">
                <a:latin typeface="黑体" panose="02010609060101010101" pitchFamily="49" charset="-122"/>
                <a:ea typeface="黑体" panose="02010609060101010101" pitchFamily="49" charset="-122"/>
              </a:rPr>
              <a:t>三、个人防护；</a:t>
            </a:r>
            <a:endParaRPr lang="en-US" altLang="zh-CN" sz="3200" dirty="0" smtClean="0">
              <a:latin typeface="黑体" panose="02010609060101010101" pitchFamily="49" charset="-122"/>
              <a:ea typeface="黑体" panose="02010609060101010101" pitchFamily="49" charset="-122"/>
            </a:endParaRPr>
          </a:p>
          <a:p>
            <a:pPr>
              <a:lnSpc>
                <a:spcPct val="150000"/>
              </a:lnSpc>
            </a:pPr>
            <a:r>
              <a:rPr lang="zh-CN" altLang="en-US" sz="3200" dirty="0" smtClean="0">
                <a:latin typeface="黑体" panose="02010609060101010101" pitchFamily="49" charset="-122"/>
                <a:ea typeface="黑体" panose="02010609060101010101" pitchFamily="49" charset="-122"/>
              </a:rPr>
              <a:t>四、防控措施。</a:t>
            </a:r>
            <a:endParaRPr lang="en-US" altLang="zh-CN" sz="3200" dirty="0" smtClean="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9CB66B37-41E3-4D82-9FC7-4C644721950D}"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黑体" panose="02010609060101010101" pitchFamily="49" charset="-122"/>
                <a:ea typeface="黑体" panose="02010609060101010101" pitchFamily="49" charset="-122"/>
              </a:rPr>
              <a:t>儿童福利院新冠肺炎防控技术方案</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个人防护</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20000"/>
              </a:lnSpc>
            </a:pPr>
            <a:r>
              <a:rPr lang="zh-CN" altLang="en-US" dirty="0">
                <a:latin typeface="微软雅黑" panose="020B0503020204020204" pitchFamily="34" charset="-122"/>
                <a:ea typeface="微软雅黑" panose="020B0503020204020204" pitchFamily="34" charset="-122"/>
              </a:rPr>
              <a:t>（三）婴幼儿的卫生防护</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smtClean="0">
                <a:solidFill>
                  <a:srgbClr val="FF0000"/>
                </a:solidFill>
                <a:latin typeface="楷体" panose="02010609060101010101" pitchFamily="49" charset="-122"/>
                <a:ea typeface="楷体" panose="02010609060101010101" pitchFamily="49" charset="-122"/>
              </a:rPr>
              <a:t>婴幼儿</a:t>
            </a:r>
            <a:r>
              <a:rPr lang="zh-CN" altLang="en-US" dirty="0">
                <a:latin typeface="楷体" panose="02010609060101010101" pitchFamily="49" charset="-122"/>
                <a:ea typeface="楷体" panose="02010609060101010101" pitchFamily="49" charset="-122"/>
              </a:rPr>
              <a:t>主要是以</a:t>
            </a:r>
            <a:r>
              <a:rPr lang="zh-CN" altLang="en-US" dirty="0">
                <a:solidFill>
                  <a:srgbClr val="FF0000"/>
                </a:solidFill>
                <a:latin typeface="楷体" panose="02010609060101010101" pitchFamily="49" charset="-122"/>
                <a:ea typeface="楷体" panose="02010609060101010101" pitchFamily="49" charset="-122"/>
              </a:rPr>
              <a:t>被动防护</a:t>
            </a:r>
            <a:r>
              <a:rPr lang="zh-CN" altLang="en-US" dirty="0">
                <a:latin typeface="楷体" panose="02010609060101010101" pitchFamily="49" charset="-122"/>
                <a:ea typeface="楷体" panose="02010609060101010101" pitchFamily="49" charset="-122"/>
              </a:rPr>
              <a:t>为主，即靠护理人员的防护来间接保护婴幼儿。</a:t>
            </a:r>
            <a:endParaRPr lang="en-US" dirty="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20</a:t>
            </a:fld>
            <a:endParaRPr lang="en-US"/>
          </a:p>
        </p:txBody>
      </p:sp>
      <p:pic>
        <p:nvPicPr>
          <p:cNvPr id="8" name="图片 7"/>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134583" y="3164244"/>
            <a:ext cx="3192106" cy="3192106"/>
          </a:xfrm>
          <a:prstGeom prst="rect">
            <a:avLst/>
          </a:prstGeom>
        </p:spPr>
      </p:pic>
    </p:spTree>
    <p:extLst>
      <p:ext uri="{BB962C8B-B14F-4D97-AF65-F5344CB8AC3E}">
        <p14:creationId xmlns:p14="http://schemas.microsoft.com/office/powerpoint/2010/main" val="40904390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smtClean="0">
                <a:latin typeface="黑体" panose="02010609060101010101" pitchFamily="49" charset="-122"/>
                <a:ea typeface="黑体" panose="02010609060101010101" pitchFamily="49" charset="-122"/>
              </a:rPr>
              <a:t>四、防控措施</a:t>
            </a:r>
            <a:endParaRPr lang="en-US" dirty="0">
              <a:latin typeface="黑体" panose="02010609060101010101" pitchFamily="49" charset="-122"/>
              <a:ea typeface="黑体" panose="02010609060101010101" pitchFamily="49" charset="-122"/>
            </a:endParaRPr>
          </a:p>
        </p:txBody>
      </p:sp>
      <p:sp>
        <p:nvSpPr>
          <p:cNvPr id="4" name="Subtitle 3"/>
          <p:cNvSpPr>
            <a:spLocks noGrp="1"/>
          </p:cNvSpPr>
          <p:nvPr>
            <p:ph type="subTitle" idx="1"/>
          </p:nvPr>
        </p:nvSpPr>
        <p:spPr/>
        <p:txBody>
          <a:bodyPr/>
          <a:lstStyle/>
          <a:p>
            <a:endParaRPr lang="en-US"/>
          </a:p>
        </p:txBody>
      </p:sp>
      <p:sp>
        <p:nvSpPr>
          <p:cNvPr id="3" name="Date Placeholder 2"/>
          <p:cNvSpPr>
            <a:spLocks noGrp="1"/>
          </p:cNvSpPr>
          <p:nvPr>
            <p:ph type="dt" sz="half" idx="10"/>
          </p:nvPr>
        </p:nvSpPr>
        <p:spPr/>
        <p:txBody>
          <a:bodyPr/>
          <a:lstStyle/>
          <a:p>
            <a:fld id="{A90D347E-961B-4001-A54D-0879CE058F70}"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黑体" panose="02010609060101010101" pitchFamily="49" charset="-122"/>
                <a:ea typeface="黑体" panose="02010609060101010101" pitchFamily="49" charset="-122"/>
              </a:rPr>
              <a:t>儿童福利院新冠肺炎防控技术方案</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防控措施</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lstStyle/>
          <a:p>
            <a:pPr>
              <a:lnSpc>
                <a:spcPct val="12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（一）一般措施。</a:t>
            </a:r>
          </a:p>
          <a:p>
            <a:pPr>
              <a:lnSpc>
                <a:spcPct val="12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1.</a:t>
            </a:r>
            <a:r>
              <a:rPr lang="zh-CN" altLang="en-US" dirty="0">
                <a:latin typeface="Times New Roman" panose="02020603050405020304" pitchFamily="18" charset="0"/>
                <a:ea typeface="楷体" panose="02010609060101010101" pitchFamily="49" charset="-122"/>
                <a:cs typeface="Times New Roman" panose="02020603050405020304" pitchFamily="18" charset="0"/>
              </a:rPr>
              <a:t>设立</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隔离观察区域</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。当护理人员、儿童出现发热、乏力、干咳等可疑症状时，及时到该区域进行暂时隔离，再按照相关规范要求进行处理。</a:t>
            </a:r>
          </a:p>
          <a:p>
            <a:pPr>
              <a:lnSpc>
                <a:spcPct val="12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2.</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加强</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健康监测</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。护理人员应当注意自身健康状况监测，福利院应当合理安排工作人员轮休。</a:t>
            </a:r>
          </a:p>
          <a:p>
            <a:endParaRPr lang="en-US" dirty="0"/>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黑体" panose="02010609060101010101" pitchFamily="49" charset="-122"/>
                <a:ea typeface="黑体" panose="02010609060101010101" pitchFamily="49" charset="-122"/>
              </a:rPr>
              <a:t>儿童福利院新冠肺炎防控技术方案</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防控措施</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lstStyle/>
          <a:p>
            <a:pPr>
              <a:lnSpc>
                <a:spcPct val="12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（一）一般措施。</a:t>
            </a:r>
          </a:p>
          <a:p>
            <a:pPr>
              <a:lnSpc>
                <a:spcPct val="12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3.</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加强室外</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环境整治</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。加强对院内公共区域清扫力度，彻底清除院内以及角落散落的堆积物和垃圾，做到日产日清，卫生无死角。</a:t>
            </a:r>
          </a:p>
          <a:p>
            <a:pPr>
              <a:lnSpc>
                <a:spcPct val="12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4.</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加强</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物体表面清洁消毒</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。应当保持居住房间、食堂或餐厅、澡堂、公共活动区等场所环境卫生整洁，</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每日定期消毒并记录</a:t>
            </a:r>
            <a:r>
              <a:rPr lang="zh-CN" altLang="en-US" dirty="0">
                <a:latin typeface="Times New Roman" panose="02020603050405020304" pitchFamily="18" charset="0"/>
                <a:ea typeface="楷体" panose="02010609060101010101" pitchFamily="49" charset="-122"/>
                <a:cs typeface="Times New Roman" panose="02020603050405020304" pitchFamily="18" charset="0"/>
              </a:rPr>
              <a:t>。</a:t>
            </a:r>
          </a:p>
          <a:p>
            <a:endParaRPr lang="en-US" dirty="0"/>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23</a:t>
            </a:fld>
            <a:endParaRPr lang="en-US"/>
          </a:p>
        </p:txBody>
      </p:sp>
    </p:spTree>
    <p:extLst>
      <p:ext uri="{BB962C8B-B14F-4D97-AF65-F5344CB8AC3E}">
        <p14:creationId xmlns:p14="http://schemas.microsoft.com/office/powerpoint/2010/main" val="16457529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黑体" panose="02010609060101010101" pitchFamily="49" charset="-122"/>
                <a:ea typeface="黑体" panose="02010609060101010101" pitchFamily="49" charset="-122"/>
              </a:rPr>
              <a:t>儿童福利院新冠肺炎防控技术方案</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防控措施</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lstStyle/>
          <a:p>
            <a:pPr>
              <a:lnSpc>
                <a:spcPct val="12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（一）一般措施。</a:t>
            </a:r>
          </a:p>
          <a:p>
            <a:pPr>
              <a:lnSpc>
                <a:spcPct val="12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5.</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加强重点场所</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地面清洁消毒</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。应当加强居住房间、食堂或餐厅、澡堂、公共活动区等场所地面的清洁，每日定期消毒并记录。可使用有效氯</a:t>
            </a:r>
            <a:r>
              <a:rPr lang="en-US" altLang="zh-CN" dirty="0">
                <a:latin typeface="Times New Roman" panose="02020603050405020304" pitchFamily="18" charset="0"/>
                <a:ea typeface="楷体" panose="02010609060101010101" pitchFamily="49" charset="-122"/>
                <a:cs typeface="Times New Roman" panose="02020603050405020304" pitchFamily="18" charset="0"/>
              </a:rPr>
              <a:t>500mg/L</a:t>
            </a:r>
            <a:r>
              <a:rPr lang="zh-CN" altLang="en-US" dirty="0">
                <a:latin typeface="Times New Roman" panose="02020603050405020304" pitchFamily="18" charset="0"/>
                <a:ea typeface="楷体" panose="02010609060101010101" pitchFamily="49" charset="-122"/>
                <a:cs typeface="Times New Roman" panose="02020603050405020304" pitchFamily="18" charset="0"/>
              </a:rPr>
              <a:t>的含氯消毒液擦拭消毒。</a:t>
            </a:r>
          </a:p>
          <a:p>
            <a:pPr>
              <a:lnSpc>
                <a:spcPct val="12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6.</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加强</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垃圾分类</a:t>
            </a:r>
            <a:r>
              <a:rPr lang="zh-CN" altLang="en-US" dirty="0">
                <a:latin typeface="Times New Roman" panose="02020603050405020304" pitchFamily="18" charset="0"/>
                <a:ea typeface="楷体" panose="02010609060101010101" pitchFamily="49" charset="-122"/>
                <a:cs typeface="Times New Roman" panose="02020603050405020304" pitchFamily="18" charset="0"/>
              </a:rPr>
              <a:t>管理，及时收集清运，并做好垃圾盛装容器的清洁，可用有效氯</a:t>
            </a:r>
            <a:r>
              <a:rPr lang="en-US" altLang="zh-CN" dirty="0">
                <a:latin typeface="Times New Roman" panose="02020603050405020304" pitchFamily="18" charset="0"/>
                <a:ea typeface="楷体" panose="02010609060101010101" pitchFamily="49" charset="-122"/>
                <a:cs typeface="Times New Roman" panose="02020603050405020304" pitchFamily="18" charset="0"/>
              </a:rPr>
              <a:t>500mg/L</a:t>
            </a:r>
            <a:r>
              <a:rPr lang="zh-CN" altLang="en-US" dirty="0">
                <a:latin typeface="Times New Roman" panose="02020603050405020304" pitchFamily="18" charset="0"/>
                <a:ea typeface="楷体" panose="02010609060101010101" pitchFamily="49" charset="-122"/>
                <a:cs typeface="Times New Roman" panose="02020603050405020304" pitchFamily="18" charset="0"/>
              </a:rPr>
              <a:t>的含氯消毒剂定期对其进行消毒处理。</a:t>
            </a:r>
          </a:p>
          <a:p>
            <a:endParaRPr lang="en-US" dirty="0"/>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24</a:t>
            </a:fld>
            <a:endParaRPr lang="en-US"/>
          </a:p>
        </p:txBody>
      </p:sp>
    </p:spTree>
    <p:extLst>
      <p:ext uri="{BB962C8B-B14F-4D97-AF65-F5344CB8AC3E}">
        <p14:creationId xmlns:p14="http://schemas.microsoft.com/office/powerpoint/2010/main" val="3632923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黑体" panose="02010609060101010101" pitchFamily="49" charset="-122"/>
                <a:ea typeface="黑体" panose="02010609060101010101" pitchFamily="49" charset="-122"/>
              </a:rPr>
              <a:t>儿童福利院新冠肺炎防控技术方案</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防控措施</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lnSpcReduction="10000"/>
          </a:bodyPr>
          <a:lstStyle/>
          <a:p>
            <a:pPr>
              <a:lnSpc>
                <a:spcPct val="12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（二</a:t>
            </a:r>
            <a:r>
              <a:rPr lang="zh-CN" altLang="en-US" dirty="0" smtClean="0">
                <a:latin typeface="Times New Roman" panose="02020603050405020304" pitchFamily="18" charset="0"/>
                <a:ea typeface="微软雅黑" panose="020B0503020204020204" pitchFamily="34" charset="-122"/>
                <a:cs typeface="Times New Roman" panose="02020603050405020304" pitchFamily="18" charset="0"/>
              </a:rPr>
              <a:t>）发现</a:t>
            </a: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病例。</a:t>
            </a:r>
          </a:p>
          <a:p>
            <a:pPr>
              <a:lnSpc>
                <a:spcPct val="12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1.</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护理人员和儿童出现新冠肺炎</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可疑症状</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（包括发热、干咳、乏力、鼻塞、流涕、咽痛、腹泻等），不排除有流行病学史的，应当立即在隔离区执行</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隔离观察</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dirty="0" smtClean="0">
              <a:latin typeface="Times New Roman" panose="02020603050405020304" pitchFamily="18" charset="0"/>
              <a:ea typeface="楷体" panose="02010609060101010101" pitchFamily="49" charset="-122"/>
              <a:cs typeface="Times New Roman" panose="02020603050405020304" pitchFamily="18" charset="0"/>
            </a:endParaRPr>
          </a:p>
          <a:p>
            <a:pPr>
              <a:lnSpc>
                <a:spcPct val="12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2.</a:t>
            </a:r>
            <a:r>
              <a:rPr lang="zh-CN" altLang="en-US" dirty="0">
                <a:latin typeface="Times New Roman" panose="02020603050405020304" pitchFamily="18" charset="0"/>
                <a:ea typeface="楷体" panose="02010609060101010101" pitchFamily="49" charset="-122"/>
                <a:cs typeface="Times New Roman" panose="02020603050405020304" pitchFamily="18" charset="0"/>
              </a:rPr>
              <a:t>被确诊为疑似病例或</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确诊病例</a:t>
            </a:r>
            <a:r>
              <a:rPr lang="zh-CN" altLang="en-US" dirty="0">
                <a:latin typeface="Times New Roman" panose="02020603050405020304" pitchFamily="18" charset="0"/>
                <a:ea typeface="楷体" panose="02010609060101010101" pitchFamily="49" charset="-122"/>
                <a:cs typeface="Times New Roman" panose="02020603050405020304" pitchFamily="18" charset="0"/>
              </a:rPr>
              <a:t>的，应当</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立即</a:t>
            </a:r>
            <a:r>
              <a:rPr lang="zh-CN" altLang="en-US" dirty="0">
                <a:latin typeface="Times New Roman" panose="02020603050405020304" pitchFamily="18" charset="0"/>
                <a:ea typeface="楷体" panose="02010609060101010101" pitchFamily="49" charset="-122"/>
                <a:cs typeface="Times New Roman" panose="02020603050405020304" pitchFamily="18" charset="0"/>
              </a:rPr>
              <a:t>送定点医疗机构</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就诊</a:t>
            </a:r>
            <a:r>
              <a:rPr lang="zh-CN" altLang="en-US" dirty="0">
                <a:latin typeface="Times New Roman" panose="02020603050405020304" pitchFamily="18" charset="0"/>
                <a:ea typeface="楷体" panose="02010609060101010101" pitchFamily="49" charset="-122"/>
                <a:cs typeface="Times New Roman" panose="02020603050405020304" pitchFamily="18" charset="0"/>
              </a:rPr>
              <a:t>；福利机构须</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及时</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向相关部门</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报告</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，在当地卫生健康、民政部门指导下对</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密切接触者</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开展排查，实施</a:t>
            </a:r>
            <a:r>
              <a:rPr lang="en-US" altLang="zh-CN"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14</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天隔离</a:t>
            </a:r>
            <a:r>
              <a:rPr lang="zh-CN" altLang="en-US" dirty="0">
                <a:latin typeface="Times New Roman" panose="02020603050405020304" pitchFamily="18" charset="0"/>
                <a:ea typeface="楷体" panose="02010609060101010101" pitchFamily="49" charset="-122"/>
                <a:cs typeface="Times New Roman" panose="02020603050405020304" pitchFamily="18" charset="0"/>
              </a:rPr>
              <a:t>观察；机构开展</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全面消杀</a:t>
            </a:r>
            <a:r>
              <a:rPr lang="zh-CN" altLang="en-US" dirty="0">
                <a:latin typeface="Times New Roman" panose="02020603050405020304" pitchFamily="18" charset="0"/>
                <a:ea typeface="楷体" panose="02010609060101010101" pitchFamily="49" charset="-122"/>
                <a:cs typeface="Times New Roman" panose="02020603050405020304" pitchFamily="18" charset="0"/>
              </a:rPr>
              <a:t>、规范处置个人物品等相关工作。</a:t>
            </a:r>
          </a:p>
          <a:p>
            <a:endParaRPr lang="en-US" dirty="0"/>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25</a:t>
            </a:fld>
            <a:endParaRPr lang="en-US"/>
          </a:p>
        </p:txBody>
      </p:sp>
    </p:spTree>
    <p:extLst>
      <p:ext uri="{BB962C8B-B14F-4D97-AF65-F5344CB8AC3E}">
        <p14:creationId xmlns:p14="http://schemas.microsoft.com/office/powerpoint/2010/main" val="347254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黑体" panose="02010609060101010101" pitchFamily="49" charset="-122"/>
                <a:ea typeface="黑体" panose="02010609060101010101" pitchFamily="49" charset="-122"/>
              </a:rPr>
              <a:t>儿童福利院新冠肺炎防控技术方案</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防控措施</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2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（二</a:t>
            </a:r>
            <a:r>
              <a:rPr lang="zh-CN" altLang="en-US" dirty="0" smtClean="0">
                <a:latin typeface="Times New Roman" panose="02020603050405020304" pitchFamily="18" charset="0"/>
                <a:ea typeface="微软雅黑" panose="020B0503020204020204" pitchFamily="34" charset="-122"/>
                <a:cs typeface="Times New Roman" panose="02020603050405020304" pitchFamily="18" charset="0"/>
              </a:rPr>
              <a:t>）发现</a:t>
            </a: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病例。</a:t>
            </a:r>
          </a:p>
          <a:p>
            <a:pPr>
              <a:lnSpc>
                <a:spcPct val="12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3.</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在医疗机构就诊后返回福利机构的儿童及陪同工作人员，应当</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隔离观察</a:t>
            </a:r>
            <a:r>
              <a:rPr lang="en-US" altLang="zh-CN"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14</a:t>
            </a:r>
            <a:r>
              <a:rPr lang="zh-CN" altLang="en-US"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天</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，无异常后方可入住和工作。新冠肺炎儿童治愈后需返回福利机构的，应当隔离观察</a:t>
            </a:r>
            <a:r>
              <a:rPr lang="en-US" altLang="zh-CN" dirty="0">
                <a:latin typeface="Times New Roman" panose="02020603050405020304" pitchFamily="18" charset="0"/>
                <a:ea typeface="楷体" panose="02010609060101010101" pitchFamily="49" charset="-122"/>
                <a:cs typeface="Times New Roman" panose="02020603050405020304" pitchFamily="18" charset="0"/>
              </a:rPr>
              <a:t>14</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天，无异常后方可入住。</a:t>
            </a:r>
            <a:endParaRPr lang="en-US"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26</a:t>
            </a:fld>
            <a:endParaRPr lang="en-US"/>
          </a:p>
        </p:txBody>
      </p:sp>
    </p:spTree>
    <p:extLst>
      <p:ext uri="{BB962C8B-B14F-4D97-AF65-F5344CB8AC3E}">
        <p14:creationId xmlns:p14="http://schemas.microsoft.com/office/powerpoint/2010/main" val="5188346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38522" y="2800066"/>
            <a:ext cx="3114956" cy="1107996"/>
          </a:xfrm>
          <a:prstGeom prst="rect">
            <a:avLst/>
          </a:prstGeom>
          <a:noFill/>
        </p:spPr>
        <p:txBody>
          <a:bodyPr wrap="none" lIns="91440" tIns="45720" rIns="91440" bIns="45720">
            <a:spAutoFit/>
          </a:bodyPr>
          <a:lstStyle/>
          <a:p>
            <a:pPr algn="ctr"/>
            <a:r>
              <a:rPr lang="zh-CN" altLang="en-US" sz="6600" b="1" cap="none" spc="0" dirty="0" smtClean="0">
                <a:ln w="0"/>
                <a:solidFill>
                  <a:schemeClr val="tx1"/>
                </a:solidFill>
                <a:effectLst>
                  <a:outerShdw blurRad="38100" dist="19050" dir="2700000" algn="tl" rotWithShape="0">
                    <a:schemeClr val="dk1">
                      <a:alpha val="40000"/>
                    </a:schemeClr>
                  </a:outerShdw>
                </a:effectLst>
              </a:rPr>
              <a:t>谢  谢！</a:t>
            </a:r>
            <a:endParaRPr lang="en-US" sz="6600" b="1" cap="none" spc="0" dirty="0">
              <a:ln w="0"/>
              <a:solidFill>
                <a:schemeClr val="tx1"/>
              </a:solidFill>
              <a:effectLst>
                <a:outerShdw blurRad="38100" dist="19050" dir="2700000" algn="tl" rotWithShape="0">
                  <a:schemeClr val="dk1">
                    <a:alpha val="40000"/>
                  </a:schemeClr>
                </a:outerShdw>
              </a:effectLst>
            </a:endParaRPr>
          </a:p>
        </p:txBody>
      </p:sp>
      <p:sp>
        <p:nvSpPr>
          <p:cNvPr id="5" name="Date Placeholder 4"/>
          <p:cNvSpPr>
            <a:spLocks noGrp="1"/>
          </p:cNvSpPr>
          <p:nvPr>
            <p:ph type="dt" sz="half" idx="10"/>
          </p:nvPr>
        </p:nvSpPr>
        <p:spPr/>
        <p:txBody>
          <a:bodyPr/>
          <a:lstStyle/>
          <a:p>
            <a:fld id="{A1CADD38-1701-4487-8FC0-8229EF84FC97}"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27</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smtClean="0">
                <a:latin typeface="黑体" panose="02010609060101010101" pitchFamily="49" charset="-122"/>
                <a:ea typeface="黑体" panose="02010609060101010101" pitchFamily="49" charset="-122"/>
              </a:rPr>
              <a:t>一、卫生管理</a:t>
            </a:r>
            <a:endParaRPr lang="en-US" dirty="0">
              <a:latin typeface="黑体" panose="02010609060101010101" pitchFamily="49" charset="-122"/>
              <a:ea typeface="黑体" panose="02010609060101010101" pitchFamily="49" charset="-122"/>
            </a:endParaRPr>
          </a:p>
        </p:txBody>
      </p:sp>
      <p:sp>
        <p:nvSpPr>
          <p:cNvPr id="4" name="Subtitle 3"/>
          <p:cNvSpPr>
            <a:spLocks noGrp="1"/>
          </p:cNvSpPr>
          <p:nvPr>
            <p:ph type="subTitle" idx="1"/>
          </p:nvPr>
        </p:nvSpPr>
        <p:spPr/>
        <p:txBody>
          <a:bodyPr/>
          <a:lstStyle/>
          <a:p>
            <a:endParaRPr lang="en-US"/>
          </a:p>
        </p:txBody>
      </p:sp>
      <p:sp>
        <p:nvSpPr>
          <p:cNvPr id="5" name="Date Placeholder 4"/>
          <p:cNvSpPr>
            <a:spLocks noGrp="1"/>
          </p:cNvSpPr>
          <p:nvPr>
            <p:ph type="dt" sz="half" idx="10"/>
          </p:nvPr>
        </p:nvSpPr>
        <p:spPr/>
        <p:txBody>
          <a:bodyPr/>
          <a:lstStyle/>
          <a:p>
            <a:fld id="{BFFD77D3-4AF2-4A1D-A90F-EAADC68C55E4}"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p>
            <a:r>
              <a:rPr lang="zh-CN" altLang="en-US" dirty="0" smtClean="0">
                <a:latin typeface="黑体" panose="02010609060101010101" pitchFamily="49" charset="-122"/>
                <a:ea typeface="黑体" panose="02010609060101010101" pitchFamily="49" charset="-122"/>
              </a:rPr>
              <a:t>儿童福利院新冠肺炎防控技术方案</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卫生</a:t>
            </a:r>
            <a:r>
              <a:rPr lang="zh-CN" altLang="en-US" dirty="0">
                <a:latin typeface="黑体" panose="02010609060101010101" pitchFamily="49" charset="-122"/>
                <a:ea typeface="黑体" panose="02010609060101010101" pitchFamily="49" charset="-122"/>
              </a:rPr>
              <a:t>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lnSpcReduction="10000"/>
          </a:bodyPr>
          <a:lstStyle/>
          <a:p>
            <a:pPr>
              <a:lnSpc>
                <a:spcPct val="120000"/>
              </a:lnSpc>
            </a:pPr>
            <a:r>
              <a:rPr lang="zh-CN" altLang="en-US" dirty="0" smtClean="0">
                <a:latin typeface="微软雅黑" panose="020B0503020204020204" pitchFamily="34" charset="-122"/>
                <a:ea typeface="微软雅黑" panose="020B0503020204020204" pitchFamily="34" charset="-122"/>
              </a:rPr>
              <a:t>（一）落实主体责任。</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a:latin typeface="楷体" panose="02010609060101010101" pitchFamily="49" charset="-122"/>
                <a:ea typeface="楷体" panose="02010609060101010101" pitchFamily="49" charset="-122"/>
              </a:rPr>
              <a:t>儿童福利院</a:t>
            </a:r>
            <a:r>
              <a:rPr lang="zh-CN" altLang="en-US" dirty="0">
                <a:solidFill>
                  <a:srgbClr val="FF0000"/>
                </a:solidFill>
                <a:latin typeface="楷体" panose="02010609060101010101" pitchFamily="49" charset="-122"/>
                <a:ea typeface="楷体" panose="02010609060101010101" pitchFamily="49" charset="-122"/>
              </a:rPr>
              <a:t>负责人</a:t>
            </a:r>
            <a:r>
              <a:rPr lang="zh-CN" altLang="en-US" dirty="0">
                <a:latin typeface="楷体" panose="02010609060101010101" pitchFamily="49" charset="-122"/>
                <a:ea typeface="楷体" panose="02010609060101010101" pitchFamily="49" charset="-122"/>
              </a:rPr>
              <a:t>是疫情防控</a:t>
            </a:r>
            <a:r>
              <a:rPr lang="zh-CN" altLang="en-US" dirty="0">
                <a:solidFill>
                  <a:srgbClr val="FF0000"/>
                </a:solidFill>
                <a:latin typeface="楷体" panose="02010609060101010101" pitchFamily="49" charset="-122"/>
                <a:ea typeface="楷体" panose="02010609060101010101" pitchFamily="49" charset="-122"/>
              </a:rPr>
              <a:t>第一责任人</a:t>
            </a:r>
            <a:r>
              <a:rPr lang="zh-CN" altLang="en-US" dirty="0">
                <a:latin typeface="楷体" panose="02010609060101010101" pitchFamily="49" charset="-122"/>
                <a:ea typeface="楷体" panose="02010609060101010101" pitchFamily="49" charset="-122"/>
              </a:rPr>
              <a:t>，建立防控制度，组织院内护理人员、医务人员、后勤人员制定应急方案，做好相关人员的信息采集工作</a:t>
            </a:r>
            <a:r>
              <a:rPr lang="zh-CN" altLang="en-US"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a:p>
            <a:pPr>
              <a:lnSpc>
                <a:spcPct val="120000"/>
              </a:lnSpc>
            </a:pPr>
            <a:r>
              <a:rPr lang="zh-CN" altLang="en-US"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二）建立健康监测制度</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zh-CN" dirty="0">
                <a:latin typeface="楷体" panose="02010609060101010101" pitchFamily="49" charset="-122"/>
                <a:ea typeface="楷体" panose="02010609060101010101" pitchFamily="49" charset="-122"/>
              </a:rPr>
              <a:t>安排</a:t>
            </a:r>
            <a:r>
              <a:rPr lang="zh-CN" altLang="zh-CN" dirty="0">
                <a:solidFill>
                  <a:srgbClr val="FF0000"/>
                </a:solidFill>
                <a:latin typeface="楷体" panose="02010609060101010101" pitchFamily="49" charset="-122"/>
                <a:ea typeface="楷体" panose="02010609060101010101" pitchFamily="49" charset="-122"/>
              </a:rPr>
              <a:t>专人</a:t>
            </a:r>
            <a:r>
              <a:rPr lang="zh-CN" altLang="zh-CN" dirty="0">
                <a:latin typeface="楷体" panose="02010609060101010101" pitchFamily="49" charset="-122"/>
                <a:ea typeface="楷体" panose="02010609060101010101" pitchFamily="49" charset="-122"/>
              </a:rPr>
              <a:t>对福利院中的工作人员和儿童</a:t>
            </a:r>
            <a:r>
              <a:rPr lang="zh-CN" altLang="zh-CN" dirty="0">
                <a:solidFill>
                  <a:srgbClr val="FF0000"/>
                </a:solidFill>
                <a:latin typeface="楷体" panose="02010609060101010101" pitchFamily="49" charset="-122"/>
                <a:ea typeface="楷体" panose="02010609060101010101" pitchFamily="49" charset="-122"/>
              </a:rPr>
              <a:t>进行体温监测</a:t>
            </a:r>
            <a:r>
              <a:rPr lang="zh-CN" altLang="zh-CN" dirty="0">
                <a:latin typeface="楷体" panose="02010609060101010101" pitchFamily="49" charset="-122"/>
                <a:ea typeface="楷体" panose="02010609060101010101" pitchFamily="49" charset="-122"/>
              </a:rPr>
              <a:t>，每日实行晨检和晚检，体温异常者或有咳嗽、乏力等症状的人员应当及时就医排查，做到“</a:t>
            </a:r>
            <a:r>
              <a:rPr lang="zh-CN" altLang="zh-CN" dirty="0">
                <a:solidFill>
                  <a:srgbClr val="FF0000"/>
                </a:solidFill>
                <a:latin typeface="楷体" panose="02010609060101010101" pitchFamily="49" charset="-122"/>
                <a:ea typeface="楷体" panose="02010609060101010101" pitchFamily="49" charset="-122"/>
              </a:rPr>
              <a:t>早发现、早报告、早诊断、早隔离、早治疗</a:t>
            </a:r>
            <a:r>
              <a:rPr lang="zh-CN" altLang="zh-CN" dirty="0">
                <a:latin typeface="楷体" panose="02010609060101010101" pitchFamily="49" charset="-122"/>
                <a:ea typeface="楷体" panose="02010609060101010101" pitchFamily="49" charset="-122"/>
              </a:rPr>
              <a:t>”</a:t>
            </a:r>
            <a:r>
              <a:rPr lang="zh-CN" altLang="zh-CN" dirty="0" smtClean="0">
                <a:latin typeface="楷体" panose="02010609060101010101" pitchFamily="49" charset="-122"/>
                <a:ea typeface="楷体" panose="02010609060101010101" pitchFamily="49" charset="-122"/>
              </a:rPr>
              <a:t>。</a:t>
            </a:r>
            <a:endParaRPr lang="en-US" dirty="0" smtClean="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179" y="365125"/>
            <a:ext cx="11181347" cy="1325563"/>
          </a:xfrm>
        </p:spPr>
        <p:txBody>
          <a:bodyPr/>
          <a:lstStyle/>
          <a:p>
            <a:r>
              <a:rPr lang="zh-CN" altLang="en-US" dirty="0" smtClean="0">
                <a:latin typeface="黑体" panose="02010609060101010101" pitchFamily="49" charset="-122"/>
                <a:ea typeface="黑体" panose="02010609060101010101" pitchFamily="49" charset="-122"/>
              </a:rPr>
              <a:t>儿童福利院新冠肺炎防控技术方案</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卫生</a:t>
            </a:r>
            <a:r>
              <a:rPr lang="zh-CN" altLang="en-US" dirty="0">
                <a:latin typeface="黑体" panose="02010609060101010101" pitchFamily="49" charset="-122"/>
                <a:ea typeface="黑体" panose="02010609060101010101" pitchFamily="49" charset="-122"/>
              </a:rPr>
              <a:t>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lnSpcReduction="10000"/>
          </a:bodyPr>
          <a:lstStyle/>
          <a:p>
            <a:pPr>
              <a:lnSpc>
                <a:spcPct val="120000"/>
              </a:lnSpc>
            </a:pPr>
            <a:r>
              <a:rPr lang="zh-CN" altLang="en-US" dirty="0" smtClean="0">
                <a:latin typeface="微软雅黑" panose="020B0503020204020204" pitchFamily="34" charset="-122"/>
                <a:ea typeface="微软雅黑" panose="020B0503020204020204" pitchFamily="34" charset="-122"/>
              </a:rPr>
              <a:t>（三）</a:t>
            </a:r>
            <a:r>
              <a:rPr lang="zh-CN" altLang="en-US" dirty="0">
                <a:latin typeface="微软雅黑" panose="020B0503020204020204" pitchFamily="34" charset="-122"/>
                <a:ea typeface="微软雅黑" panose="020B0503020204020204" pitchFamily="34" charset="-122"/>
              </a:rPr>
              <a:t>加强防控知识宣教</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a:latin typeface="楷体" panose="02010609060101010101" pitchFamily="49" charset="-122"/>
                <a:ea typeface="楷体" panose="02010609060101010101" pitchFamily="49" charset="-122"/>
              </a:rPr>
              <a:t>用健康</a:t>
            </a:r>
            <a:r>
              <a:rPr lang="zh-CN" altLang="en-US" dirty="0">
                <a:solidFill>
                  <a:srgbClr val="FF0000"/>
                </a:solidFill>
                <a:latin typeface="楷体" panose="02010609060101010101" pitchFamily="49" charset="-122"/>
                <a:ea typeface="楷体" panose="02010609060101010101" pitchFamily="49" charset="-122"/>
              </a:rPr>
              <a:t>提示</a:t>
            </a:r>
            <a:r>
              <a:rPr lang="zh-CN" altLang="en-US" dirty="0">
                <a:latin typeface="楷体" panose="02010609060101010101" pitchFamily="49" charset="-122"/>
                <a:ea typeface="楷体" panose="02010609060101010101" pitchFamily="49" charset="-122"/>
              </a:rPr>
              <a:t>、张贴</a:t>
            </a:r>
            <a:r>
              <a:rPr lang="zh-CN" altLang="en-US" dirty="0">
                <a:solidFill>
                  <a:srgbClr val="FF0000"/>
                </a:solidFill>
                <a:latin typeface="楷体" panose="02010609060101010101" pitchFamily="49" charset="-122"/>
                <a:ea typeface="楷体" panose="02010609060101010101" pitchFamily="49" charset="-122"/>
              </a:rPr>
              <a:t>宣传画</a:t>
            </a:r>
            <a:r>
              <a:rPr lang="zh-CN" altLang="en-US" dirty="0">
                <a:latin typeface="楷体" panose="02010609060101010101" pitchFamily="49" charset="-122"/>
                <a:ea typeface="楷体" panose="02010609060101010101" pitchFamily="49" charset="-122"/>
              </a:rPr>
              <a:t>、</a:t>
            </a:r>
            <a:r>
              <a:rPr lang="zh-CN" altLang="en-US" dirty="0">
                <a:solidFill>
                  <a:srgbClr val="FF0000"/>
                </a:solidFill>
                <a:latin typeface="楷体" panose="02010609060101010101" pitchFamily="49" charset="-122"/>
                <a:ea typeface="楷体" panose="02010609060101010101" pitchFamily="49" charset="-122"/>
              </a:rPr>
              <a:t>视频</a:t>
            </a:r>
            <a:r>
              <a:rPr lang="zh-CN" altLang="en-US" dirty="0">
                <a:latin typeface="楷体" panose="02010609060101010101" pitchFamily="49" charset="-122"/>
                <a:ea typeface="楷体" panose="02010609060101010101" pitchFamily="49" charset="-122"/>
              </a:rPr>
              <a:t>播放等多种方式（不可聚集性学习），加强新冠肺炎防治知识科学</a:t>
            </a:r>
            <a:r>
              <a:rPr lang="zh-CN" altLang="en-US" dirty="0">
                <a:solidFill>
                  <a:srgbClr val="FF0000"/>
                </a:solidFill>
                <a:latin typeface="楷体" panose="02010609060101010101" pitchFamily="49" charset="-122"/>
                <a:ea typeface="楷体" panose="02010609060101010101" pitchFamily="49" charset="-122"/>
              </a:rPr>
              <a:t>宣传普及</a:t>
            </a:r>
            <a:r>
              <a:rPr lang="zh-CN" altLang="en-US" dirty="0">
                <a:latin typeface="楷体" panose="02010609060101010101" pitchFamily="49" charset="-122"/>
                <a:ea typeface="楷体" panose="02010609060101010101" pitchFamily="49" charset="-122"/>
              </a:rPr>
              <a:t>，引导儿童充分了解新冠肺炎防治知识，学会正确的洗手方法，养成良好卫生</a:t>
            </a:r>
            <a:r>
              <a:rPr lang="zh-CN" altLang="en-US" dirty="0" smtClean="0">
                <a:latin typeface="楷体" panose="02010609060101010101" pitchFamily="49" charset="-122"/>
                <a:ea typeface="楷体" panose="02010609060101010101" pitchFamily="49" charset="-122"/>
              </a:rPr>
              <a:t>习</a:t>
            </a:r>
            <a:endParaRPr lang="en-US" altLang="zh-CN" dirty="0" smtClean="0">
              <a:latin typeface="楷体" panose="02010609060101010101" pitchFamily="49" charset="-122"/>
              <a:ea typeface="楷体" panose="02010609060101010101" pitchFamily="49" charset="-122"/>
            </a:endParaRPr>
          </a:p>
          <a:p>
            <a:pPr>
              <a:lnSpc>
                <a:spcPct val="120000"/>
              </a:lnSpc>
            </a:pPr>
            <a:r>
              <a:rPr lang="zh-CN" altLang="en-US"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四）建立进出人员登记制度</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a:latin typeface="楷体" panose="02010609060101010101" pitchFamily="49" charset="-122"/>
                <a:ea typeface="楷体" panose="02010609060101010101" pitchFamily="49" charset="-122"/>
              </a:rPr>
              <a:t>在新冠肺炎流行期间，尽可能</a:t>
            </a:r>
            <a:r>
              <a:rPr lang="zh-CN" altLang="en-US" dirty="0">
                <a:solidFill>
                  <a:srgbClr val="FF0000"/>
                </a:solidFill>
                <a:latin typeface="楷体" panose="02010609060101010101" pitchFamily="49" charset="-122"/>
                <a:ea typeface="楷体" panose="02010609060101010101" pitchFamily="49" charset="-122"/>
              </a:rPr>
              <a:t>减少</a:t>
            </a:r>
            <a:r>
              <a:rPr lang="zh-CN" altLang="en-US" dirty="0">
                <a:latin typeface="楷体" panose="02010609060101010101" pitchFamily="49" charset="-122"/>
                <a:ea typeface="楷体" panose="02010609060101010101" pitchFamily="49" charset="-122"/>
              </a:rPr>
              <a:t>不必要人员的</a:t>
            </a:r>
            <a:r>
              <a:rPr lang="zh-CN" altLang="en-US" dirty="0">
                <a:solidFill>
                  <a:srgbClr val="FF0000"/>
                </a:solidFill>
                <a:latin typeface="楷体" panose="02010609060101010101" pitchFamily="49" charset="-122"/>
                <a:ea typeface="楷体" panose="02010609060101010101" pitchFamily="49" charset="-122"/>
              </a:rPr>
              <a:t>访视</a:t>
            </a:r>
            <a:r>
              <a:rPr lang="zh-CN" altLang="en-US" dirty="0">
                <a:latin typeface="楷体" panose="02010609060101010101" pitchFamily="49" charset="-122"/>
                <a:ea typeface="楷体" panose="02010609060101010101" pitchFamily="49" charset="-122"/>
              </a:rPr>
              <a:t>。所有人员进入福利院前进行</a:t>
            </a:r>
            <a:r>
              <a:rPr lang="zh-CN" altLang="en-US" dirty="0">
                <a:solidFill>
                  <a:srgbClr val="FF0000"/>
                </a:solidFill>
                <a:latin typeface="楷体" panose="02010609060101010101" pitchFamily="49" charset="-122"/>
                <a:ea typeface="楷体" panose="02010609060101010101" pitchFamily="49" charset="-122"/>
              </a:rPr>
              <a:t>体温</a:t>
            </a:r>
            <a:r>
              <a:rPr lang="zh-CN" altLang="en-US" dirty="0">
                <a:latin typeface="楷体" panose="02010609060101010101" pitchFamily="49" charset="-122"/>
                <a:ea typeface="楷体" panose="02010609060101010101" pitchFamily="49" charset="-122"/>
              </a:rPr>
              <a:t>监测，</a:t>
            </a:r>
            <a:r>
              <a:rPr lang="zh-CN" altLang="en-US" dirty="0">
                <a:solidFill>
                  <a:srgbClr val="FF0000"/>
                </a:solidFill>
                <a:latin typeface="楷体" panose="02010609060101010101" pitchFamily="49" charset="-122"/>
                <a:ea typeface="楷体" panose="02010609060101010101" pitchFamily="49" charset="-122"/>
              </a:rPr>
              <a:t>异常者不得入内</a:t>
            </a:r>
            <a:r>
              <a:rPr lang="zh-CN" altLang="en-US" dirty="0">
                <a:latin typeface="楷体" panose="02010609060101010101" pitchFamily="49" charset="-122"/>
                <a:ea typeface="楷体" panose="02010609060101010101" pitchFamily="49" charset="-122"/>
              </a:rPr>
              <a:t>；</a:t>
            </a:r>
            <a:r>
              <a:rPr lang="zh-CN" altLang="en-US" dirty="0">
                <a:solidFill>
                  <a:srgbClr val="FF0000"/>
                </a:solidFill>
                <a:latin typeface="楷体" panose="02010609060101010101" pitchFamily="49" charset="-122"/>
                <a:ea typeface="楷体" panose="02010609060101010101" pitchFamily="49" charset="-122"/>
              </a:rPr>
              <a:t>减少</a:t>
            </a:r>
            <a:r>
              <a:rPr lang="zh-CN" altLang="en-US" dirty="0">
                <a:latin typeface="楷体" panose="02010609060101010101" pitchFamily="49" charset="-122"/>
                <a:ea typeface="楷体" panose="02010609060101010101" pitchFamily="49" charset="-122"/>
              </a:rPr>
              <a:t>后勤采购人员等物资</a:t>
            </a:r>
            <a:r>
              <a:rPr lang="zh-CN" altLang="en-US" dirty="0">
                <a:solidFill>
                  <a:srgbClr val="FF0000"/>
                </a:solidFill>
                <a:latin typeface="楷体" panose="02010609060101010101" pitchFamily="49" charset="-122"/>
                <a:ea typeface="楷体" panose="02010609060101010101" pitchFamily="49" charset="-122"/>
              </a:rPr>
              <a:t>采购频次</a:t>
            </a:r>
            <a:r>
              <a:rPr lang="zh-CN" altLang="en-US" dirty="0">
                <a:latin typeface="楷体" panose="02010609060101010101" pitchFamily="49" charset="-122"/>
                <a:ea typeface="楷体" panose="02010609060101010101" pitchFamily="49" charset="-122"/>
              </a:rPr>
              <a:t>，尽量采取送货上门等方式。</a:t>
            </a:r>
            <a:endParaRPr lang="en-US" dirty="0" smtClean="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5</a:t>
            </a:fld>
            <a:endParaRPr lang="en-US"/>
          </a:p>
        </p:txBody>
      </p:sp>
    </p:spTree>
    <p:extLst>
      <p:ext uri="{BB962C8B-B14F-4D97-AF65-F5344CB8AC3E}">
        <p14:creationId xmlns:p14="http://schemas.microsoft.com/office/powerpoint/2010/main" val="3271864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179" y="365125"/>
            <a:ext cx="11181347" cy="1325563"/>
          </a:xfrm>
        </p:spPr>
        <p:txBody>
          <a:bodyPr/>
          <a:lstStyle/>
          <a:p>
            <a:r>
              <a:rPr lang="zh-CN" altLang="en-US" dirty="0" smtClean="0">
                <a:latin typeface="黑体" panose="02010609060101010101" pitchFamily="49" charset="-122"/>
                <a:ea typeface="黑体" panose="02010609060101010101" pitchFamily="49" charset="-122"/>
              </a:rPr>
              <a:t>儿童福利院新冠肺炎防控技术方案</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卫生</a:t>
            </a:r>
            <a:r>
              <a:rPr lang="zh-CN" altLang="en-US" dirty="0">
                <a:latin typeface="黑体" panose="02010609060101010101" pitchFamily="49" charset="-122"/>
                <a:ea typeface="黑体" panose="02010609060101010101" pitchFamily="49" charset="-122"/>
              </a:rPr>
              <a:t>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20000"/>
              </a:lnSpc>
            </a:pPr>
            <a:r>
              <a:rPr lang="zh-CN" altLang="en-US" dirty="0">
                <a:latin typeface="微软雅黑" panose="020B0503020204020204" pitchFamily="34" charset="-122"/>
                <a:ea typeface="微软雅黑" panose="020B0503020204020204" pitchFamily="34" charset="-122"/>
              </a:rPr>
              <a:t>（五）发挥医务室的作用</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a:latin typeface="楷体" panose="02010609060101010101" pitchFamily="49" charset="-122"/>
                <a:ea typeface="楷体" panose="02010609060101010101" pitchFamily="49" charset="-122"/>
              </a:rPr>
              <a:t>注意配备相关</a:t>
            </a:r>
            <a:r>
              <a:rPr lang="zh-CN" altLang="en-US" dirty="0">
                <a:solidFill>
                  <a:srgbClr val="FF0000"/>
                </a:solidFill>
                <a:latin typeface="楷体" panose="02010609060101010101" pitchFamily="49" charset="-122"/>
                <a:ea typeface="楷体" panose="02010609060101010101" pitchFamily="49" charset="-122"/>
              </a:rPr>
              <a:t>药物</a:t>
            </a:r>
            <a:r>
              <a:rPr lang="zh-CN" altLang="en-US" dirty="0">
                <a:latin typeface="楷体" panose="02010609060101010101" pitchFamily="49" charset="-122"/>
                <a:ea typeface="楷体" panose="02010609060101010101" pitchFamily="49" charset="-122"/>
              </a:rPr>
              <a:t>、各类</a:t>
            </a:r>
            <a:r>
              <a:rPr lang="zh-CN" altLang="en-US" dirty="0">
                <a:solidFill>
                  <a:srgbClr val="FF0000"/>
                </a:solidFill>
                <a:latin typeface="楷体" panose="02010609060101010101" pitchFamily="49" charset="-122"/>
                <a:ea typeface="楷体" panose="02010609060101010101" pitchFamily="49" charset="-122"/>
              </a:rPr>
              <a:t>防护用品</a:t>
            </a:r>
            <a:r>
              <a:rPr lang="zh-CN" altLang="en-US" dirty="0">
                <a:latin typeface="楷体" panose="02010609060101010101" pitchFamily="49" charset="-122"/>
                <a:ea typeface="楷体" panose="02010609060101010101" pitchFamily="49" charset="-122"/>
              </a:rPr>
              <a:t>和</a:t>
            </a:r>
            <a:r>
              <a:rPr lang="zh-CN" altLang="en-US" dirty="0">
                <a:solidFill>
                  <a:srgbClr val="FF0000"/>
                </a:solidFill>
                <a:latin typeface="楷体" panose="02010609060101010101" pitchFamily="49" charset="-122"/>
                <a:ea typeface="楷体" panose="02010609060101010101" pitchFamily="49" charset="-122"/>
              </a:rPr>
              <a:t>消毒物资</a:t>
            </a:r>
            <a:r>
              <a:rPr lang="zh-CN" altLang="en-US" dirty="0">
                <a:latin typeface="楷体" panose="02010609060101010101" pitchFamily="49" charset="-122"/>
                <a:ea typeface="楷体" panose="02010609060101010101" pitchFamily="49" charset="-122"/>
              </a:rPr>
              <a:t>，如口罩、防护服、护目镜、洗手液、消毒工具、消毒剂等</a:t>
            </a:r>
            <a:r>
              <a:rPr lang="zh-CN" altLang="en-US"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a:p>
            <a:pPr>
              <a:lnSpc>
                <a:spcPct val="120000"/>
              </a:lnSpc>
            </a:pPr>
            <a:r>
              <a:rPr lang="zh-CN" altLang="en-US" dirty="0">
                <a:latin typeface="微软雅黑" panose="020B0503020204020204" pitchFamily="34" charset="-122"/>
                <a:ea typeface="微软雅黑" panose="020B0503020204020204" pitchFamily="34" charset="-122"/>
              </a:rPr>
              <a:t>（六）鼓励开展心理健康服务</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a:latin typeface="楷体" panose="02010609060101010101" pitchFamily="49" charset="-122"/>
                <a:ea typeface="楷体" panose="02010609060101010101" pitchFamily="49" charset="-122"/>
              </a:rPr>
              <a:t>了解受疫情影响儿童的心理健康状况，疏解儿童的焦虑恐惧情绪。</a:t>
            </a:r>
            <a:endParaRPr lang="en-US" dirty="0" smtClean="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6</a:t>
            </a:fld>
            <a:endParaRPr lang="en-US"/>
          </a:p>
        </p:txBody>
      </p:sp>
    </p:spTree>
    <p:extLst>
      <p:ext uri="{BB962C8B-B14F-4D97-AF65-F5344CB8AC3E}">
        <p14:creationId xmlns:p14="http://schemas.microsoft.com/office/powerpoint/2010/main" val="3396780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179" y="365125"/>
            <a:ext cx="11181347" cy="1325563"/>
          </a:xfrm>
        </p:spPr>
        <p:txBody>
          <a:bodyPr/>
          <a:lstStyle/>
          <a:p>
            <a:r>
              <a:rPr lang="zh-CN" altLang="en-US" dirty="0" smtClean="0">
                <a:latin typeface="黑体" panose="02010609060101010101" pitchFamily="49" charset="-122"/>
                <a:ea typeface="黑体" panose="02010609060101010101" pitchFamily="49" charset="-122"/>
              </a:rPr>
              <a:t>儿童福利院新冠肺炎防控技术方案</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卫生</a:t>
            </a:r>
            <a:r>
              <a:rPr lang="zh-CN" altLang="en-US" dirty="0">
                <a:latin typeface="黑体" panose="02010609060101010101" pitchFamily="49" charset="-122"/>
                <a:ea typeface="黑体" panose="02010609060101010101" pitchFamily="49" charset="-122"/>
              </a:rPr>
              <a:t>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20000"/>
              </a:lnSpc>
            </a:pPr>
            <a:r>
              <a:rPr lang="zh-CN" altLang="en-US" dirty="0">
                <a:latin typeface="微软雅黑" panose="020B0503020204020204" pitchFamily="34" charset="-122"/>
                <a:ea typeface="微软雅黑" panose="020B0503020204020204" pitchFamily="34" charset="-122"/>
              </a:rPr>
              <a:t>（七）合理控制人员密度</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a:latin typeface="楷体" panose="02010609060101010101" pitchFamily="49" charset="-122"/>
                <a:ea typeface="楷体" panose="02010609060101010101" pitchFamily="49" charset="-122"/>
              </a:rPr>
              <a:t>充分利用福利院内空间，合理控制居住房间、活动室、盥洗室、洗浴间、游戏区、图书阅览区、办公区等区域内护理人员和儿童数量，人与人之间保持</a:t>
            </a:r>
            <a:r>
              <a:rPr lang="en-US" altLang="zh-CN" dirty="0">
                <a:solidFill>
                  <a:srgbClr val="FF0000"/>
                </a:solidFill>
                <a:latin typeface="楷体" panose="02010609060101010101" pitchFamily="49" charset="-122"/>
                <a:ea typeface="楷体" panose="02010609060101010101" pitchFamily="49" charset="-122"/>
              </a:rPr>
              <a:t>1</a:t>
            </a:r>
            <a:r>
              <a:rPr lang="zh-CN" altLang="en-US" dirty="0">
                <a:solidFill>
                  <a:srgbClr val="FF0000"/>
                </a:solidFill>
                <a:latin typeface="楷体" panose="02010609060101010101" pitchFamily="49" charset="-122"/>
                <a:ea typeface="楷体" panose="02010609060101010101" pitchFamily="49" charset="-122"/>
              </a:rPr>
              <a:t>米以上</a:t>
            </a:r>
            <a:r>
              <a:rPr lang="zh-CN" altLang="en-US" dirty="0" smtClean="0">
                <a:latin typeface="楷体" panose="02010609060101010101" pitchFamily="49" charset="-122"/>
                <a:ea typeface="楷体" panose="02010609060101010101" pitchFamily="49" charset="-122"/>
              </a:rPr>
              <a:t>距离。</a:t>
            </a:r>
            <a:endParaRPr lang="en-US" dirty="0" smtClean="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7</a:t>
            </a:fld>
            <a:endParaRPr lang="en-US"/>
          </a:p>
        </p:txBody>
      </p:sp>
    </p:spTree>
    <p:extLst>
      <p:ext uri="{BB962C8B-B14F-4D97-AF65-F5344CB8AC3E}">
        <p14:creationId xmlns:p14="http://schemas.microsoft.com/office/powerpoint/2010/main" val="36294547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smtClean="0">
                <a:latin typeface="黑体" panose="02010609060101010101" pitchFamily="49" charset="-122"/>
                <a:ea typeface="黑体" panose="02010609060101010101" pitchFamily="49" charset="-122"/>
              </a:rPr>
              <a:t>二、预防性卫生措施</a:t>
            </a:r>
            <a:endParaRPr lang="en-US" dirty="0">
              <a:latin typeface="黑体" panose="02010609060101010101" pitchFamily="49" charset="-122"/>
              <a:ea typeface="黑体" panose="02010609060101010101" pitchFamily="49" charset="-122"/>
            </a:endParaRPr>
          </a:p>
        </p:txBody>
      </p:sp>
      <p:sp>
        <p:nvSpPr>
          <p:cNvPr id="4" name="Subtitle 3"/>
          <p:cNvSpPr>
            <a:spLocks noGrp="1"/>
          </p:cNvSpPr>
          <p:nvPr>
            <p:ph type="subTitle" idx="1"/>
          </p:nvPr>
        </p:nvSpPr>
        <p:spPr/>
        <p:txBody>
          <a:bodyPr/>
          <a:lstStyle/>
          <a:p>
            <a:endParaRPr lang="en-US"/>
          </a:p>
        </p:txBody>
      </p:sp>
      <p:sp>
        <p:nvSpPr>
          <p:cNvPr id="3" name="Date Placeholder 2"/>
          <p:cNvSpPr>
            <a:spLocks noGrp="1"/>
          </p:cNvSpPr>
          <p:nvPr>
            <p:ph type="dt" sz="half" idx="10"/>
          </p:nvPr>
        </p:nvSpPr>
        <p:spPr/>
        <p:txBody>
          <a:bodyPr/>
          <a:lstStyle/>
          <a:p>
            <a:fld id="{4575236C-5864-4FD0-A02B-6E1D8B7F476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latin typeface="黑体" panose="02010609060101010101" pitchFamily="49" charset="-122"/>
                <a:ea typeface="黑体" panose="02010609060101010101" pitchFamily="49" charset="-122"/>
              </a:rPr>
              <a:t>儿童福利院新冠肺炎防控技术方案</a:t>
            </a:r>
            <a:r>
              <a:rPr lang="en-US" altLang="zh-CN" dirty="0" smtClean="0">
                <a:latin typeface="黑体" panose="02010609060101010101" pitchFamily="49" charset="-122"/>
                <a:ea typeface="黑体" panose="02010609060101010101" pitchFamily="49" charset="-122"/>
              </a:rPr>
              <a:t>-</a:t>
            </a:r>
            <a:r>
              <a:rPr lang="zh-CN" altLang="en-US" dirty="0" smtClean="0">
                <a:latin typeface="黑体" panose="02010609060101010101" pitchFamily="49" charset="-122"/>
                <a:ea typeface="黑体" panose="02010609060101010101" pitchFamily="49" charset="-122"/>
              </a:rPr>
              <a:t>预防性卫生措施</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lstStyle/>
          <a:p>
            <a:pPr>
              <a:lnSpc>
                <a:spcPct val="12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（一）通风换气</a:t>
            </a:r>
            <a:r>
              <a:rPr lang="zh-CN" altLang="en-US" dirty="0" smtClean="0">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dirty="0" smtClean="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20000"/>
              </a:lnSpc>
            </a:pPr>
            <a:r>
              <a:rPr lang="zh-CN" altLang="zh-CN" dirty="0">
                <a:latin typeface="Times New Roman" panose="02020603050405020304" pitchFamily="18" charset="0"/>
                <a:ea typeface="楷体" panose="02010609060101010101" pitchFamily="49" charset="-122"/>
                <a:cs typeface="Times New Roman" panose="02020603050405020304" pitchFamily="18" charset="0"/>
              </a:rPr>
              <a:t>保持室内空气流通，采取切实可行的措施</a:t>
            </a:r>
            <a:r>
              <a:rPr lang="zh-CN" altLang="zh-CN"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加强空气流通</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。在气温状况允许的情况下，可开门开窗。每日开窗</a:t>
            </a:r>
            <a:r>
              <a:rPr lang="en-US" altLang="zh-CN"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2-3</a:t>
            </a:r>
            <a:r>
              <a:rPr lang="zh-CN" altLang="zh-CN"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次</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，每次时间</a:t>
            </a:r>
            <a:r>
              <a:rPr lang="en-US" altLang="zh-CN"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30</a:t>
            </a:r>
            <a:r>
              <a:rPr lang="zh-CN" altLang="zh-CN"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分钟</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，同时</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注意</a:t>
            </a:r>
            <a:r>
              <a:rPr lang="zh-CN" altLang="zh-CN" dirty="0">
                <a:latin typeface="Times New Roman" panose="02020603050405020304" pitchFamily="18" charset="0"/>
                <a:ea typeface="楷体" panose="02010609060101010101" pitchFamily="49" charset="-122"/>
                <a:cs typeface="Times New Roman" panose="02020603050405020304" pitchFamily="18" charset="0"/>
              </a:rPr>
              <a:t>保暖，避免室温改变引起儿童着凉感冒</a:t>
            </a:r>
            <a:r>
              <a:rPr lang="zh-CN" altLang="zh-CN" dirty="0"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dirty="0" smtClean="0">
              <a:latin typeface="Times New Roman" panose="02020603050405020304" pitchFamily="18" charset="0"/>
              <a:ea typeface="楷体" panose="02010609060101010101" pitchFamily="49" charset="-122"/>
              <a:cs typeface="Times New Roman" panose="02020603050405020304" pitchFamily="18" charset="0"/>
            </a:endParaRPr>
          </a:p>
          <a:p>
            <a:pPr>
              <a:lnSpc>
                <a:spcPct val="120000"/>
              </a:lnSpc>
            </a:pPr>
            <a:endParaRPr 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9</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CCE8C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CCE8C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TotalTime>
  <Words>2033</Words>
  <Application>Microsoft Office PowerPoint</Application>
  <PresentationFormat>宽屏</PresentationFormat>
  <Paragraphs>186</Paragraphs>
  <Slides>27</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27</vt:i4>
      </vt:variant>
    </vt:vector>
  </HeadingPairs>
  <TitlesOfParts>
    <vt:vector size="36" baseType="lpstr">
      <vt:lpstr>黑体</vt:lpstr>
      <vt:lpstr>楷体</vt:lpstr>
      <vt:lpstr>宋体</vt:lpstr>
      <vt:lpstr>微软雅黑</vt:lpstr>
      <vt:lpstr>Arial</vt:lpstr>
      <vt:lpstr>Calibri</vt:lpstr>
      <vt:lpstr>Calibri Light</vt:lpstr>
      <vt:lpstr>Times New Roman</vt:lpstr>
      <vt:lpstr>Office Theme</vt:lpstr>
      <vt:lpstr>儿童福利院新冠肺炎防控 技术方案</vt:lpstr>
      <vt:lpstr>目录</vt:lpstr>
      <vt:lpstr>一、卫生管理</vt:lpstr>
      <vt:lpstr>儿童福利院新冠肺炎防控技术方案-卫生管理</vt:lpstr>
      <vt:lpstr>儿童福利院新冠肺炎防控技术方案-卫生管理</vt:lpstr>
      <vt:lpstr>儿童福利院新冠肺炎防控技术方案-卫生管理</vt:lpstr>
      <vt:lpstr>儿童福利院新冠肺炎防控技术方案-卫生管理</vt:lpstr>
      <vt:lpstr>二、预防性卫生措施</vt:lpstr>
      <vt:lpstr>儿童福利院新冠肺炎防控技术方案-预防性卫生措施</vt:lpstr>
      <vt:lpstr>儿童福利院新冠肺炎防控技术方案-预防性卫生措施</vt:lpstr>
      <vt:lpstr>儿童福利院新冠肺炎防控技术方案-预防性卫生措施</vt:lpstr>
      <vt:lpstr>儿童福利院新冠肺炎防控技术方案-预防性卫生措施</vt:lpstr>
      <vt:lpstr>儿童福利院新冠肺炎防控技术方案-预防性卫生措施</vt:lpstr>
      <vt:lpstr>儿童福利院新冠肺炎防控技术方案-预防性卫生措施</vt:lpstr>
      <vt:lpstr>儿童福利院新冠肺炎防控技术方案-预防性卫生措施</vt:lpstr>
      <vt:lpstr>三、个人防护</vt:lpstr>
      <vt:lpstr>儿童福利院新冠肺炎防控技术方案-个人防护</vt:lpstr>
      <vt:lpstr>儿童福利院新冠肺炎防控技术方案-个人防护</vt:lpstr>
      <vt:lpstr>儿童福利院新冠肺炎防控技术方案-个人防护</vt:lpstr>
      <vt:lpstr>儿童福利院新冠肺炎防控技术方案-个人防护</vt:lpstr>
      <vt:lpstr>四、防控措施</vt:lpstr>
      <vt:lpstr>儿童福利院新冠肺炎防控技术方案-防控措施</vt:lpstr>
      <vt:lpstr>儿童福利院新冠肺炎防控技术方案-防控措施</vt:lpstr>
      <vt:lpstr>儿童福利院新冠肺炎防控技术方案-防控措施</vt:lpstr>
      <vt:lpstr>儿童福利院新冠肺炎防控技术方案-防控措施</vt:lpstr>
      <vt:lpstr>儿童福利院新冠肺炎防控技术方案-防控措施</vt:lpstr>
      <vt:lpstr>PowerPoint 演示文稿</vt:lpstr>
    </vt:vector>
  </TitlesOfParts>
  <Company>Sky123.Org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监狱新冠肺炎防控 技术方案</dc:title>
  <dc:creator>潘力军</dc:creator>
  <cp:lastModifiedBy>叶丹</cp:lastModifiedBy>
  <cp:revision>28</cp:revision>
  <dcterms:created xsi:type="dcterms:W3CDTF">2020-02-24T03:13:00Z</dcterms:created>
  <dcterms:modified xsi:type="dcterms:W3CDTF">2020-02-24T11:16:24Z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2052-11.3.0.8742</vt:lpwstr>
  </property>
</Properties>
</file>